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58" r:id="rId5"/>
    <p:sldId id="257" r:id="rId6"/>
    <p:sldId id="259"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C6D9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78" y="-15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D:\Downloads\socg%20staging\socg%20bus%20mtg.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pieChart>
        <c:varyColors val="1"/>
        <c:ser>
          <c:idx val="0"/>
          <c:order val="0"/>
          <c:dLbls>
            <c:dLbl>
              <c:idx val="4"/>
              <c:layout/>
              <c:tx>
                <c:rich>
                  <a:bodyPr/>
                  <a:lstStyle/>
                  <a:p>
                    <a:r>
                      <a:rPr lang="en-US" dirty="0" smtClean="0"/>
                      <a:t>ACM</a:t>
                    </a:r>
                    <a:r>
                      <a:rPr lang="en-US" baseline="0" dirty="0" smtClean="0"/>
                      <a:t> </a:t>
                    </a:r>
                    <a:r>
                      <a:rPr lang="en-US" dirty="0" err="1" smtClean="0"/>
                      <a:t>contin</a:t>
                    </a:r>
                    <a:r>
                      <a:rPr lang="en-US" dirty="0"/>
                      <a:t>
3%</a:t>
                    </a:r>
                  </a:p>
                </c:rich>
              </c:tx>
              <c:showLegendKey val="0"/>
              <c:showVal val="0"/>
              <c:showCatName val="1"/>
              <c:showSerName val="0"/>
              <c:showPercent val="1"/>
              <c:showBubbleSize val="0"/>
            </c:dLbl>
            <c:txPr>
              <a:bodyPr/>
              <a:lstStyle/>
              <a:p>
                <a:pPr>
                  <a:defRPr sz="1400" b="1"/>
                </a:pPr>
                <a:endParaRPr lang="en-US"/>
              </a:p>
            </c:txPr>
            <c:showLegendKey val="0"/>
            <c:showVal val="0"/>
            <c:showCatName val="1"/>
            <c:showSerName val="0"/>
            <c:showPercent val="1"/>
            <c:showBubbleSize val="0"/>
            <c:showLeaderLines val="1"/>
          </c:dLbls>
          <c:cat>
            <c:strRef>
              <c:f>Sheet1!$F$6:$F$16</c:f>
              <c:strCache>
                <c:ptCount val="11"/>
                <c:pt idx="0">
                  <c:v>dorm </c:v>
                </c:pt>
                <c:pt idx="1">
                  <c:v>invited speakers</c:v>
                </c:pt>
                <c:pt idx="2">
                  <c:v>proceed</c:v>
                </c:pt>
                <c:pt idx="3">
                  <c:v>ACM fees</c:v>
                </c:pt>
                <c:pt idx="4">
                  <c:v>conting</c:v>
                </c:pt>
                <c:pt idx="5">
                  <c:v>admin</c:v>
                </c:pt>
                <c:pt idx="6">
                  <c:v>reg online</c:v>
                </c:pt>
                <c:pt idx="7">
                  <c:v>transport</c:v>
                </c:pt>
                <c:pt idx="8">
                  <c:v>ACM food</c:v>
                </c:pt>
                <c:pt idx="9">
                  <c:v>CG:APT food</c:v>
                </c:pt>
                <c:pt idx="10">
                  <c:v>banquet</c:v>
                </c:pt>
              </c:strCache>
            </c:strRef>
          </c:cat>
          <c:val>
            <c:numRef>
              <c:f>Sheet1!$G$6:$G$16</c:f>
              <c:numCache>
                <c:formatCode>General</c:formatCode>
                <c:ptCount val="11"/>
                <c:pt idx="0">
                  <c:v>8.6</c:v>
                </c:pt>
                <c:pt idx="1">
                  <c:v>5</c:v>
                </c:pt>
                <c:pt idx="2">
                  <c:v>4.3</c:v>
                </c:pt>
                <c:pt idx="3">
                  <c:v>3.2</c:v>
                </c:pt>
                <c:pt idx="4">
                  <c:v>2</c:v>
                </c:pt>
                <c:pt idx="5">
                  <c:v>2</c:v>
                </c:pt>
                <c:pt idx="6">
                  <c:v>1.5</c:v>
                </c:pt>
                <c:pt idx="7">
                  <c:v>1</c:v>
                </c:pt>
                <c:pt idx="8">
                  <c:v>10</c:v>
                </c:pt>
                <c:pt idx="9">
                  <c:v>9.8000000000000007</c:v>
                </c:pt>
                <c:pt idx="10">
                  <c:v>9.1999999999999993</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1FB002-B153-4C6B-ADA1-79C3DBBC368A}" type="datetimeFigureOut">
              <a:rPr lang="en-US" smtClean="0"/>
              <a:t>6/29/2012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3A1169-30F6-46E1-8055-3ED37C3AA771}" type="slidenum">
              <a:rPr lang="en-US" smtClean="0"/>
              <a:t>‹#›</a:t>
            </a:fld>
            <a:endParaRPr lang="en-US"/>
          </a:p>
        </p:txBody>
      </p:sp>
    </p:spTree>
    <p:extLst>
      <p:ext uri="{BB962C8B-B14F-4D97-AF65-F5344CB8AC3E}">
        <p14:creationId xmlns:p14="http://schemas.microsoft.com/office/powerpoint/2010/main" val="1863413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1FB002-B153-4C6B-ADA1-79C3DBBC368A}" type="datetimeFigureOut">
              <a:rPr lang="en-US" smtClean="0"/>
              <a:t>6/29/2012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3A1169-30F6-46E1-8055-3ED37C3AA771}" type="slidenum">
              <a:rPr lang="en-US" smtClean="0"/>
              <a:t>‹#›</a:t>
            </a:fld>
            <a:endParaRPr lang="en-US"/>
          </a:p>
        </p:txBody>
      </p:sp>
    </p:spTree>
    <p:extLst>
      <p:ext uri="{BB962C8B-B14F-4D97-AF65-F5344CB8AC3E}">
        <p14:creationId xmlns:p14="http://schemas.microsoft.com/office/powerpoint/2010/main" val="2892645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1FB002-B153-4C6B-ADA1-79C3DBBC368A}" type="datetimeFigureOut">
              <a:rPr lang="en-US" smtClean="0"/>
              <a:t>6/29/2012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3A1169-30F6-46E1-8055-3ED37C3AA771}" type="slidenum">
              <a:rPr lang="en-US" smtClean="0"/>
              <a:t>‹#›</a:t>
            </a:fld>
            <a:endParaRPr lang="en-US"/>
          </a:p>
        </p:txBody>
      </p:sp>
    </p:spTree>
    <p:extLst>
      <p:ext uri="{BB962C8B-B14F-4D97-AF65-F5344CB8AC3E}">
        <p14:creationId xmlns:p14="http://schemas.microsoft.com/office/powerpoint/2010/main" val="3209638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1FB002-B153-4C6B-ADA1-79C3DBBC368A}" type="datetimeFigureOut">
              <a:rPr lang="en-US" smtClean="0"/>
              <a:t>6/29/2012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3A1169-30F6-46E1-8055-3ED37C3AA771}" type="slidenum">
              <a:rPr lang="en-US" smtClean="0"/>
              <a:t>‹#›</a:t>
            </a:fld>
            <a:endParaRPr lang="en-US"/>
          </a:p>
        </p:txBody>
      </p:sp>
    </p:spTree>
    <p:extLst>
      <p:ext uri="{BB962C8B-B14F-4D97-AF65-F5344CB8AC3E}">
        <p14:creationId xmlns:p14="http://schemas.microsoft.com/office/powerpoint/2010/main" val="51678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1FB002-B153-4C6B-ADA1-79C3DBBC368A}" type="datetimeFigureOut">
              <a:rPr lang="en-US" smtClean="0"/>
              <a:t>6/29/2012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3A1169-30F6-46E1-8055-3ED37C3AA771}" type="slidenum">
              <a:rPr lang="en-US" smtClean="0"/>
              <a:t>‹#›</a:t>
            </a:fld>
            <a:endParaRPr lang="en-US"/>
          </a:p>
        </p:txBody>
      </p:sp>
    </p:spTree>
    <p:extLst>
      <p:ext uri="{BB962C8B-B14F-4D97-AF65-F5344CB8AC3E}">
        <p14:creationId xmlns:p14="http://schemas.microsoft.com/office/powerpoint/2010/main" val="552439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1FB002-B153-4C6B-ADA1-79C3DBBC368A}" type="datetimeFigureOut">
              <a:rPr lang="en-US" smtClean="0"/>
              <a:t>6/29/2012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3A1169-30F6-46E1-8055-3ED37C3AA771}" type="slidenum">
              <a:rPr lang="en-US" smtClean="0"/>
              <a:t>‹#›</a:t>
            </a:fld>
            <a:endParaRPr lang="en-US"/>
          </a:p>
        </p:txBody>
      </p:sp>
    </p:spTree>
    <p:extLst>
      <p:ext uri="{BB962C8B-B14F-4D97-AF65-F5344CB8AC3E}">
        <p14:creationId xmlns:p14="http://schemas.microsoft.com/office/powerpoint/2010/main" val="1747942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1FB002-B153-4C6B-ADA1-79C3DBBC368A}" type="datetimeFigureOut">
              <a:rPr lang="en-US" smtClean="0"/>
              <a:t>6/29/2012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3A1169-30F6-46E1-8055-3ED37C3AA771}" type="slidenum">
              <a:rPr lang="en-US" smtClean="0"/>
              <a:t>‹#›</a:t>
            </a:fld>
            <a:endParaRPr lang="en-US"/>
          </a:p>
        </p:txBody>
      </p:sp>
    </p:spTree>
    <p:extLst>
      <p:ext uri="{BB962C8B-B14F-4D97-AF65-F5344CB8AC3E}">
        <p14:creationId xmlns:p14="http://schemas.microsoft.com/office/powerpoint/2010/main" val="3349746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1FB002-B153-4C6B-ADA1-79C3DBBC368A}" type="datetimeFigureOut">
              <a:rPr lang="en-US" smtClean="0"/>
              <a:t>6/29/2012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3A1169-30F6-46E1-8055-3ED37C3AA771}" type="slidenum">
              <a:rPr lang="en-US" smtClean="0"/>
              <a:t>‹#›</a:t>
            </a:fld>
            <a:endParaRPr lang="en-US"/>
          </a:p>
        </p:txBody>
      </p:sp>
    </p:spTree>
    <p:extLst>
      <p:ext uri="{BB962C8B-B14F-4D97-AF65-F5344CB8AC3E}">
        <p14:creationId xmlns:p14="http://schemas.microsoft.com/office/powerpoint/2010/main" val="2889872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1FB002-B153-4C6B-ADA1-79C3DBBC368A}" type="datetimeFigureOut">
              <a:rPr lang="en-US" smtClean="0"/>
              <a:t>6/29/2012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3A1169-30F6-46E1-8055-3ED37C3AA771}" type="slidenum">
              <a:rPr lang="en-US" smtClean="0"/>
              <a:t>‹#›</a:t>
            </a:fld>
            <a:endParaRPr lang="en-US"/>
          </a:p>
        </p:txBody>
      </p:sp>
    </p:spTree>
    <p:extLst>
      <p:ext uri="{BB962C8B-B14F-4D97-AF65-F5344CB8AC3E}">
        <p14:creationId xmlns:p14="http://schemas.microsoft.com/office/powerpoint/2010/main" val="357084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1FB002-B153-4C6B-ADA1-79C3DBBC368A}" type="datetimeFigureOut">
              <a:rPr lang="en-US" smtClean="0"/>
              <a:t>6/29/2012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3A1169-30F6-46E1-8055-3ED37C3AA771}" type="slidenum">
              <a:rPr lang="en-US" smtClean="0"/>
              <a:t>‹#›</a:t>
            </a:fld>
            <a:endParaRPr lang="en-US"/>
          </a:p>
        </p:txBody>
      </p:sp>
    </p:spTree>
    <p:extLst>
      <p:ext uri="{BB962C8B-B14F-4D97-AF65-F5344CB8AC3E}">
        <p14:creationId xmlns:p14="http://schemas.microsoft.com/office/powerpoint/2010/main" val="3774861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1FB002-B153-4C6B-ADA1-79C3DBBC368A}" type="datetimeFigureOut">
              <a:rPr lang="en-US" smtClean="0"/>
              <a:t>6/29/2012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3A1169-30F6-46E1-8055-3ED37C3AA771}" type="slidenum">
              <a:rPr lang="en-US" smtClean="0"/>
              <a:t>‹#›</a:t>
            </a:fld>
            <a:endParaRPr lang="en-US"/>
          </a:p>
        </p:txBody>
      </p:sp>
    </p:spTree>
    <p:extLst>
      <p:ext uri="{BB962C8B-B14F-4D97-AF65-F5344CB8AC3E}">
        <p14:creationId xmlns:p14="http://schemas.microsoft.com/office/powerpoint/2010/main" val="1333002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1FB002-B153-4C6B-ADA1-79C3DBBC368A}" type="datetimeFigureOut">
              <a:rPr lang="en-US" smtClean="0"/>
              <a:t>6/29/2012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3A1169-30F6-46E1-8055-3ED37C3AA771}" type="slidenum">
              <a:rPr lang="en-US" smtClean="0"/>
              <a:t>‹#›</a:t>
            </a:fld>
            <a:endParaRPr lang="en-US"/>
          </a:p>
        </p:txBody>
      </p:sp>
    </p:spTree>
    <p:extLst>
      <p:ext uri="{BB962C8B-B14F-4D97-AF65-F5344CB8AC3E}">
        <p14:creationId xmlns:p14="http://schemas.microsoft.com/office/powerpoint/2010/main" val="1035547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hyperlink" Target="http://socg2012.web.unc.edu/files/2012/05/Springer.gif" TargetMode="External"/><Relationship Id="rId18" Type="http://schemas.openxmlformats.org/officeDocument/2006/relationships/image" Target="../media/image10.jpeg"/><Relationship Id="rId3" Type="http://schemas.openxmlformats.org/officeDocument/2006/relationships/hyperlink" Target="http://socg2012.web.unc.edu/files/2012/05/siggraph.jpg" TargetMode="External"/><Relationship Id="rId21" Type="http://schemas.openxmlformats.org/officeDocument/2006/relationships/image" Target="../media/image12.jpeg"/><Relationship Id="rId7" Type="http://schemas.openxmlformats.org/officeDocument/2006/relationships/hyperlink" Target="http://socg2012.web.unc.edu/files/2012/05/Elsevierlogo_15mm.jpg" TargetMode="External"/><Relationship Id="rId12" Type="http://schemas.openxmlformats.org/officeDocument/2006/relationships/image" Target="../media/image7.jpeg"/><Relationship Id="rId17" Type="http://schemas.openxmlformats.org/officeDocument/2006/relationships/hyperlink" Target="http://socg2012.web.unc.edu/files/2012/06/logo-NSF-CMYK.jpg" TargetMode="External"/><Relationship Id="rId2" Type="http://schemas.openxmlformats.org/officeDocument/2006/relationships/image" Target="../media/image2.png"/><Relationship Id="rId16" Type="http://schemas.openxmlformats.org/officeDocument/2006/relationships/image" Target="../media/image9.jpeg"/><Relationship Id="rId20"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image" Target="../media/image4.jpeg"/><Relationship Id="rId11" Type="http://schemas.openxmlformats.org/officeDocument/2006/relationships/hyperlink" Target="http://socg2012.web.unc.edu/files/2012/06/RENCI-Official-Logo1-300x1601.jpg" TargetMode="External"/><Relationship Id="rId5" Type="http://schemas.openxmlformats.org/officeDocument/2006/relationships/hyperlink" Target="http://socg2012.web.unc.edu/files/2012/05/sigact.jpg" TargetMode="External"/><Relationship Id="rId15" Type="http://schemas.openxmlformats.org/officeDocument/2006/relationships/hyperlink" Target="http://socg2012.web.unc.edu/files/2012/06/MGC-Logo_PMS2012.jpg" TargetMode="External"/><Relationship Id="rId10" Type="http://schemas.openxmlformats.org/officeDocument/2006/relationships/image" Target="../media/image6.jpeg"/><Relationship Id="rId19" Type="http://schemas.openxmlformats.org/officeDocument/2006/relationships/hyperlink" Target="http://socg2012.web.unc.edu/files/2012/05/acm_rgb_grad_vtag_b_pos.jpg" TargetMode="External"/><Relationship Id="rId4" Type="http://schemas.openxmlformats.org/officeDocument/2006/relationships/image" Target="../media/image3.jpeg"/><Relationship Id="rId9" Type="http://schemas.openxmlformats.org/officeDocument/2006/relationships/hyperlink" Target="http://socg2012.web.unc.edu/files/2012/06/Geomagiclogo-Converted.jpg" TargetMode="External"/><Relationship Id="rId14" Type="http://schemas.openxmlformats.org/officeDocument/2006/relationships/image" Target="../media/image8.gif"/></Relationships>
</file>

<file path=ppt/slides/_rels/slide3.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hyperlink" Target="http://socg2012.web.unc.edu/files/2012/05/acm_rgb_grad_vtag_b_pos.jpg" TargetMode="External"/><Relationship Id="rId7" Type="http://schemas.openxmlformats.org/officeDocument/2006/relationships/image" Target="../media/image14.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10" Type="http://schemas.openxmlformats.org/officeDocument/2006/relationships/image" Target="../media/image17.jpeg"/><Relationship Id="rId4" Type="http://schemas.openxmlformats.org/officeDocument/2006/relationships/image" Target="../media/image11.jpeg"/><Relationship Id="rId9" Type="http://schemas.openxmlformats.org/officeDocument/2006/relationships/image" Target="../media/image16.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socg2012.web.unc.edu/files/2011/10/campu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9161753" cy="65532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685800" y="2130426"/>
            <a:ext cx="7772400" cy="1022626"/>
          </a:xfrm>
          <a:solidFill>
            <a:srgbClr val="C6D9F1">
              <a:alpha val="76863"/>
            </a:srgbClr>
          </a:solidFill>
        </p:spPr>
        <p:txBody>
          <a:bodyPr/>
          <a:lstStyle/>
          <a:p>
            <a:r>
              <a:rPr lang="en-US" b="1" dirty="0" smtClean="0"/>
              <a:t>Report on </a:t>
            </a:r>
            <a:r>
              <a:rPr lang="en-US" b="1" dirty="0" err="1" smtClean="0"/>
              <a:t>SoCG</a:t>
            </a:r>
            <a:r>
              <a:rPr lang="en-US" b="1" dirty="0" smtClean="0"/>
              <a:t> 2012 / CG:APT</a:t>
            </a:r>
            <a:endParaRPr lang="en-US" b="1" dirty="0"/>
          </a:p>
        </p:txBody>
      </p:sp>
      <p:sp>
        <p:nvSpPr>
          <p:cNvPr id="3" name="Subtitle 2"/>
          <p:cNvSpPr>
            <a:spLocks noGrp="1"/>
          </p:cNvSpPr>
          <p:nvPr>
            <p:ph type="subTitle" idx="1"/>
          </p:nvPr>
        </p:nvSpPr>
        <p:spPr>
          <a:xfrm>
            <a:off x="2819400" y="3886200"/>
            <a:ext cx="3657600" cy="1219200"/>
          </a:xfrm>
          <a:solidFill>
            <a:srgbClr val="C6D9F1">
              <a:alpha val="76863"/>
            </a:srgbClr>
          </a:solidFill>
        </p:spPr>
        <p:txBody>
          <a:bodyPr/>
          <a:lstStyle/>
          <a:p>
            <a:r>
              <a:rPr lang="en-US" b="1" dirty="0" smtClean="0">
                <a:solidFill>
                  <a:schemeClr val="tx1"/>
                </a:solidFill>
              </a:rPr>
              <a:t>Jack </a:t>
            </a:r>
            <a:r>
              <a:rPr lang="en-US" b="1" dirty="0" err="1" smtClean="0">
                <a:solidFill>
                  <a:schemeClr val="tx1"/>
                </a:solidFill>
              </a:rPr>
              <a:t>Snoeyink</a:t>
            </a:r>
            <a:endParaRPr lang="en-US" b="1" dirty="0" smtClean="0">
              <a:solidFill>
                <a:schemeClr val="tx1"/>
              </a:solidFill>
            </a:endParaRPr>
          </a:p>
          <a:p>
            <a:r>
              <a:rPr lang="en-US" b="1" dirty="0" smtClean="0">
                <a:solidFill>
                  <a:schemeClr val="tx1"/>
                </a:solidFill>
              </a:rPr>
              <a:t>UNC Chapel Hill</a:t>
            </a:r>
            <a:endParaRPr lang="en-US" b="1" dirty="0">
              <a:solidFill>
                <a:schemeClr val="tx1"/>
              </a:solidFill>
            </a:endParaRPr>
          </a:p>
        </p:txBody>
      </p:sp>
    </p:spTree>
    <p:extLst>
      <p:ext uri="{BB962C8B-B14F-4D97-AF65-F5344CB8AC3E}">
        <p14:creationId xmlns:p14="http://schemas.microsoft.com/office/powerpoint/2010/main" val="711992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32" name="Picture 12" descr="http://www.cs.unc.edu/cms/resources/logos-1/UNC_logo_542_png.png"/>
          <p:cNvPicPr>
            <a:picLocks noChangeAspect="1" noChangeArrowheads="1"/>
          </p:cNvPicPr>
          <p:nvPr/>
        </p:nvPicPr>
        <p:blipFill rotWithShape="1">
          <a:blip r:embed="rId2">
            <a:extLst>
              <a:ext uri="{28A0092B-C50C-407E-A947-70E740481C1C}">
                <a14:useLocalDpi xmlns:a14="http://schemas.microsoft.com/office/drawing/2010/main" val="0"/>
              </a:ext>
            </a:extLst>
          </a:blip>
          <a:srcRect r="78415"/>
          <a:stretch/>
        </p:blipFill>
        <p:spPr bwMode="auto">
          <a:xfrm>
            <a:off x="-152400" y="703484"/>
            <a:ext cx="4038600" cy="518772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0" y="838200"/>
            <a:ext cx="3733800" cy="4953000"/>
          </a:xfrm>
          <a:prstGeom prst="rect">
            <a:avLst/>
          </a:prstGeom>
          <a:solidFill>
            <a:srgbClr val="FFFFFF">
              <a:alpha val="7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3" name="Picture 3" descr="http://socg2012.web.unc.edu/files/2012/05/siggraph.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87838" y="2388886"/>
            <a:ext cx="3295650" cy="97155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smtClean="0"/>
              <a:t>Special thanks to</a:t>
            </a:r>
            <a:endParaRPr lang="en-US" dirty="0"/>
          </a:p>
        </p:txBody>
      </p:sp>
      <p:sp>
        <p:nvSpPr>
          <p:cNvPr id="3" name="Content Placeholder 2"/>
          <p:cNvSpPr>
            <a:spLocks noGrp="1"/>
          </p:cNvSpPr>
          <p:nvPr>
            <p:ph idx="1"/>
          </p:nvPr>
        </p:nvSpPr>
        <p:spPr>
          <a:xfrm>
            <a:off x="457200" y="1143000"/>
            <a:ext cx="8229600" cy="5119994"/>
          </a:xfrm>
        </p:spPr>
        <p:txBody>
          <a:bodyPr>
            <a:normAutofit/>
          </a:bodyPr>
          <a:lstStyle/>
          <a:p>
            <a:pPr marL="0" indent="0">
              <a:lnSpc>
                <a:spcPct val="150000"/>
              </a:lnSpc>
              <a:buNone/>
            </a:pPr>
            <a:r>
              <a:rPr lang="en-US" sz="2800" dirty="0" smtClean="0"/>
              <a:t>Space, staff:  UNC Chapel Hill &amp; </a:t>
            </a:r>
            <a:r>
              <a:rPr lang="en-US" sz="2800" dirty="0" err="1" smtClean="0"/>
              <a:t>Dept</a:t>
            </a:r>
            <a:r>
              <a:rPr lang="en-US" sz="2800" dirty="0" smtClean="0"/>
              <a:t> of CS</a:t>
            </a:r>
          </a:p>
          <a:p>
            <a:pPr marL="0" indent="0">
              <a:lnSpc>
                <a:spcPct val="150000"/>
              </a:lnSpc>
              <a:buNone/>
            </a:pPr>
            <a:r>
              <a:rPr lang="en-US" sz="2800" dirty="0" smtClean="0"/>
              <a:t>Sponsorship: ACM, SIGACT, SIGGRAPH</a:t>
            </a:r>
          </a:p>
          <a:p>
            <a:pPr marL="0" indent="0">
              <a:lnSpc>
                <a:spcPct val="150000"/>
              </a:lnSpc>
              <a:buNone/>
            </a:pPr>
            <a:r>
              <a:rPr lang="en-US" sz="2800" dirty="0" smtClean="0"/>
              <a:t>Students: Elsevier</a:t>
            </a:r>
          </a:p>
          <a:p>
            <a:pPr marL="0" indent="0">
              <a:lnSpc>
                <a:spcPct val="150000"/>
              </a:lnSpc>
              <a:buNone/>
            </a:pPr>
            <a:r>
              <a:rPr lang="en-US" sz="2800" dirty="0" smtClean="0"/>
              <a:t>Prizes: Mentor Graphics</a:t>
            </a:r>
          </a:p>
          <a:p>
            <a:pPr marL="0" indent="0">
              <a:lnSpc>
                <a:spcPct val="150000"/>
              </a:lnSpc>
              <a:buNone/>
            </a:pPr>
            <a:r>
              <a:rPr lang="en-US" sz="2800" dirty="0" smtClean="0"/>
              <a:t>Plenary speakers: RENCI</a:t>
            </a:r>
          </a:p>
          <a:p>
            <a:pPr marL="0" indent="0">
              <a:lnSpc>
                <a:spcPct val="150000"/>
              </a:lnSpc>
              <a:buNone/>
            </a:pPr>
            <a:r>
              <a:rPr lang="en-US" sz="2800" dirty="0" smtClean="0"/>
              <a:t>CG:APT workshops: </a:t>
            </a:r>
            <a:r>
              <a:rPr lang="en-US" sz="2800" dirty="0" err="1" smtClean="0"/>
              <a:t>Geomagic</a:t>
            </a:r>
            <a:r>
              <a:rPr lang="en-US" sz="2800" dirty="0" smtClean="0"/>
              <a:t>, NSF</a:t>
            </a:r>
          </a:p>
          <a:p>
            <a:pPr marL="0" indent="0">
              <a:lnSpc>
                <a:spcPct val="150000"/>
              </a:lnSpc>
              <a:buNone/>
            </a:pPr>
            <a:r>
              <a:rPr lang="en-US" sz="2800" dirty="0" smtClean="0"/>
              <a:t>USB wristbands: Springer </a:t>
            </a:r>
            <a:r>
              <a:rPr lang="en-US" sz="2800" dirty="0" err="1" smtClean="0"/>
              <a:t>Verlag</a:t>
            </a:r>
            <a:endParaRPr lang="en-US" sz="2800" dirty="0" smtClean="0"/>
          </a:p>
          <a:p>
            <a:pPr marL="0" indent="0">
              <a:buNone/>
            </a:pPr>
            <a:endParaRPr lang="en-US" dirty="0"/>
          </a:p>
        </p:txBody>
      </p:sp>
      <p:pic>
        <p:nvPicPr>
          <p:cNvPr id="5124" name="Picture 4" descr="http://socg2012.web.unc.edu/files/2012/05/sigact.jpg">
            <a:hlinkClick r:id="rId5"/>
          </p:cNvPr>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629400" y="2019188"/>
            <a:ext cx="2236419" cy="1153708"/>
          </a:xfrm>
          <a:prstGeom prst="rect">
            <a:avLst/>
          </a:prstGeom>
          <a:noFill/>
          <a:extLst>
            <a:ext uri="{909E8E84-426E-40DD-AFC4-6F175D3DCCD1}">
              <a14:hiddenFill xmlns:a14="http://schemas.microsoft.com/office/drawing/2010/main">
                <a:solidFill>
                  <a:srgbClr val="FFFFFF"/>
                </a:solidFill>
              </a14:hiddenFill>
            </a:ext>
          </a:extLst>
        </p:spPr>
      </p:pic>
      <p:pic>
        <p:nvPicPr>
          <p:cNvPr id="5125" name="Picture 5" descr="http://socg2012.web.unc.edu/files/2012/05/Elsevierlogo_15mm.jpg">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57557" y="3393002"/>
            <a:ext cx="1143000" cy="1261027"/>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http://socg2012.web.unc.edu/files/2012/06/Geomagiclogo-Converted.jpg">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943600" y="4897090"/>
            <a:ext cx="2590800" cy="519864"/>
          </a:xfrm>
          <a:prstGeom prst="rect">
            <a:avLst/>
          </a:prstGeom>
          <a:noFill/>
          <a:extLst>
            <a:ext uri="{909E8E84-426E-40DD-AFC4-6F175D3DCCD1}">
              <a14:hiddenFill xmlns:a14="http://schemas.microsoft.com/office/drawing/2010/main">
                <a:solidFill>
                  <a:srgbClr val="FFFFFF"/>
                </a:solidFill>
              </a14:hiddenFill>
            </a:ext>
          </a:extLst>
        </p:spPr>
      </p:pic>
      <p:pic>
        <p:nvPicPr>
          <p:cNvPr id="5127" name="Picture 7" descr="http://socg2012.web.unc.edu/files/2012/06/RENCI-Official-Logo1-300x1601.jpg">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648200" y="3913300"/>
            <a:ext cx="1725982" cy="963500"/>
          </a:xfrm>
          <a:prstGeom prst="rect">
            <a:avLst/>
          </a:prstGeom>
          <a:noFill/>
          <a:extLst>
            <a:ext uri="{909E8E84-426E-40DD-AFC4-6F175D3DCCD1}">
              <a14:hiddenFill xmlns:a14="http://schemas.microsoft.com/office/drawing/2010/main">
                <a:solidFill>
                  <a:srgbClr val="FFFFFF"/>
                </a:solidFill>
              </a14:hiddenFill>
            </a:ext>
          </a:extLst>
        </p:spPr>
      </p:pic>
      <p:pic>
        <p:nvPicPr>
          <p:cNvPr id="5128" name="Picture 8" descr="http://socg2012.web.unc.edu/files/2012/05/Springer.gif">
            <a:hlinkClick r:id="rId13"/>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257800" y="5610225"/>
            <a:ext cx="2000250" cy="561975"/>
          </a:xfrm>
          <a:prstGeom prst="rect">
            <a:avLst/>
          </a:prstGeom>
          <a:noFill/>
          <a:extLst>
            <a:ext uri="{909E8E84-426E-40DD-AFC4-6F175D3DCCD1}">
              <a14:hiddenFill xmlns:a14="http://schemas.microsoft.com/office/drawing/2010/main">
                <a:solidFill>
                  <a:srgbClr val="FFFFFF"/>
                </a:solidFill>
              </a14:hiddenFill>
            </a:ext>
          </a:extLst>
        </p:spPr>
      </p:pic>
      <p:pic>
        <p:nvPicPr>
          <p:cNvPr id="5129" name="Picture 9" descr="http://socg2012.web.unc.edu/files/2012/06/MGC-Logo_PMS2012.jpg">
            <a:hlinkClick r:id="rId15"/>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75463" y="3360436"/>
            <a:ext cx="1906688" cy="627996"/>
          </a:xfrm>
          <a:prstGeom prst="rect">
            <a:avLst/>
          </a:prstGeom>
          <a:noFill/>
          <a:extLst>
            <a:ext uri="{909E8E84-426E-40DD-AFC4-6F175D3DCCD1}">
              <a14:hiddenFill xmlns:a14="http://schemas.microsoft.com/office/drawing/2010/main">
                <a:solidFill>
                  <a:srgbClr val="FFFFFF"/>
                </a:solidFill>
              </a14:hiddenFill>
            </a:ext>
          </a:extLst>
        </p:spPr>
      </p:pic>
      <p:pic>
        <p:nvPicPr>
          <p:cNvPr id="5130" name="Picture 10" descr="http://socg2012.web.unc.edu/files/2012/06/logo-NSF-CMYK.jpg">
            <a:hlinkClick r:id="rId17"/>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543799" y="5448743"/>
            <a:ext cx="1409257" cy="1409257"/>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descr="ACM logo">
            <a:hlinkClick r:id="rId19"/>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9213" y="-6002338"/>
            <a:ext cx="4114800" cy="1133475"/>
          </a:xfrm>
          <a:prstGeom prst="rect">
            <a:avLst/>
          </a:prstGeom>
          <a:noFill/>
          <a:extLst>
            <a:ext uri="{909E8E84-426E-40DD-AFC4-6F175D3DCCD1}">
              <a14:hiddenFill xmlns:a14="http://schemas.microsoft.com/office/drawing/2010/main">
                <a:solidFill>
                  <a:srgbClr val="FFFFFF"/>
                </a:solidFill>
              </a14:hiddenFill>
            </a:ext>
          </a:extLst>
        </p:spPr>
      </p:pic>
      <p:pic>
        <p:nvPicPr>
          <p:cNvPr id="5134" name="Picture 14" descr="http://www.cs.unc.edu/cms/resources/logos-1/unc.seal.lightblue.jpg"/>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6707087" y="157462"/>
            <a:ext cx="1827313" cy="1827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340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32" name="Picture 12" descr="http://www.cs.unc.edu/cms/resources/logos-1/UNC_logo_542_png.png"/>
          <p:cNvPicPr>
            <a:picLocks noChangeAspect="1" noChangeArrowheads="1"/>
          </p:cNvPicPr>
          <p:nvPr/>
        </p:nvPicPr>
        <p:blipFill rotWithShape="1">
          <a:blip r:embed="rId2">
            <a:extLst>
              <a:ext uri="{28A0092B-C50C-407E-A947-70E740481C1C}">
                <a14:useLocalDpi xmlns:a14="http://schemas.microsoft.com/office/drawing/2010/main" val="0"/>
              </a:ext>
            </a:extLst>
          </a:blip>
          <a:srcRect r="78415"/>
          <a:stretch/>
        </p:blipFill>
        <p:spPr bwMode="auto">
          <a:xfrm>
            <a:off x="-152400" y="703484"/>
            <a:ext cx="4038600" cy="518772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0" y="838200"/>
            <a:ext cx="3733800" cy="4953000"/>
          </a:xfrm>
          <a:prstGeom prst="rect">
            <a:avLst/>
          </a:prstGeom>
          <a:solidFill>
            <a:srgbClr val="FFFFFF">
              <a:alpha val="7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Special thanks to</a:t>
            </a:r>
            <a:endParaRPr lang="en-US" dirty="0"/>
          </a:p>
        </p:txBody>
      </p:sp>
      <p:sp>
        <p:nvSpPr>
          <p:cNvPr id="3" name="Content Placeholder 2"/>
          <p:cNvSpPr>
            <a:spLocks noGrp="1"/>
          </p:cNvSpPr>
          <p:nvPr>
            <p:ph idx="1"/>
          </p:nvPr>
        </p:nvSpPr>
        <p:spPr>
          <a:xfrm>
            <a:off x="457200" y="1143000"/>
            <a:ext cx="8229600" cy="5119994"/>
          </a:xfrm>
        </p:spPr>
        <p:txBody>
          <a:bodyPr>
            <a:normAutofit lnSpcReduction="10000"/>
          </a:bodyPr>
          <a:lstStyle/>
          <a:p>
            <a:pPr marL="0" indent="0">
              <a:lnSpc>
                <a:spcPct val="150000"/>
              </a:lnSpc>
              <a:buNone/>
            </a:pPr>
            <a:r>
              <a:rPr lang="en-US" sz="2800" dirty="0" smtClean="0"/>
              <a:t>Space, staff:  UNC Chapel Hill &amp; </a:t>
            </a:r>
            <a:r>
              <a:rPr lang="en-US" sz="2800" dirty="0" err="1" smtClean="0"/>
              <a:t>Dept</a:t>
            </a:r>
            <a:r>
              <a:rPr lang="en-US" sz="2800" dirty="0" smtClean="0"/>
              <a:t> of CS</a:t>
            </a:r>
            <a:endParaRPr lang="en-US" dirty="0"/>
          </a:p>
          <a:p>
            <a:pPr marL="800100" lvl="2" indent="0" fontAlgn="base">
              <a:buNone/>
            </a:pPr>
            <a:r>
              <a:rPr lang="en-US" b="1" dirty="0" smtClean="0"/>
              <a:t>Melissa Wood </a:t>
            </a:r>
            <a:br>
              <a:rPr lang="en-US" b="1" dirty="0" smtClean="0"/>
            </a:br>
            <a:r>
              <a:rPr lang="en-US" dirty="0" smtClean="0"/>
              <a:t>Director </a:t>
            </a:r>
            <a:r>
              <a:rPr lang="en-US" dirty="0"/>
              <a:t>of Research Support and </a:t>
            </a:r>
            <a:r>
              <a:rPr lang="en-US" dirty="0" smtClean="0"/>
              <a:t>Communications, </a:t>
            </a:r>
            <a:br>
              <a:rPr lang="en-US" dirty="0" smtClean="0"/>
            </a:br>
            <a:r>
              <a:rPr lang="en-US" dirty="0" smtClean="0"/>
              <a:t>and her staff: Kelli, Anna, Crystal</a:t>
            </a:r>
            <a:br>
              <a:rPr lang="en-US" dirty="0" smtClean="0"/>
            </a:br>
            <a:r>
              <a:rPr lang="en-US" dirty="0" smtClean="0"/>
              <a:t/>
            </a:r>
            <a:br>
              <a:rPr lang="en-US" dirty="0" smtClean="0"/>
            </a:br>
            <a:endParaRPr lang="en-US" dirty="0" smtClean="0"/>
          </a:p>
          <a:p>
            <a:pPr marL="800100" lvl="2" indent="0" fontAlgn="base">
              <a:buNone/>
            </a:pPr>
            <a:r>
              <a:rPr lang="en-US" dirty="0" smtClean="0"/>
              <a:t/>
            </a:r>
            <a:br>
              <a:rPr lang="en-US" dirty="0" smtClean="0"/>
            </a:br>
            <a:r>
              <a:rPr lang="en-US" dirty="0" smtClean="0"/>
              <a:t/>
            </a:r>
            <a:br>
              <a:rPr lang="en-US" dirty="0" smtClean="0"/>
            </a:br>
            <a:r>
              <a:rPr lang="en-US" b="1" dirty="0"/>
              <a:t>Brian </a:t>
            </a:r>
            <a:r>
              <a:rPr lang="en-US" b="1" dirty="0" smtClean="0"/>
              <a:t>White</a:t>
            </a:r>
            <a:br>
              <a:rPr lang="en-US" b="1" dirty="0" smtClean="0"/>
            </a:br>
            <a:r>
              <a:rPr lang="en-US" dirty="0" smtClean="0"/>
              <a:t>IT Director, and his staff: </a:t>
            </a:r>
            <a:r>
              <a:rPr lang="en-US" dirty="0" err="1" smtClean="0"/>
              <a:t>bil</a:t>
            </a:r>
            <a:r>
              <a:rPr lang="en-US" dirty="0" smtClean="0"/>
              <a:t>, David, Alan,…</a:t>
            </a:r>
            <a:endParaRPr lang="en-US" dirty="0"/>
          </a:p>
          <a:p>
            <a:pPr marL="800100" lvl="2" indent="0" fontAlgn="base">
              <a:buNone/>
            </a:pPr>
            <a:endParaRPr lang="en-US" dirty="0" smtClean="0"/>
          </a:p>
          <a:p>
            <a:pPr marL="800100" lvl="2" indent="0" fontAlgn="base">
              <a:buNone/>
            </a:pPr>
            <a:r>
              <a:rPr lang="en-US" dirty="0" smtClean="0"/>
              <a:t>Student volunteers: David, Vishal, Matt, Shawn, </a:t>
            </a:r>
          </a:p>
          <a:p>
            <a:pPr marL="800100" lvl="2" indent="0" fontAlgn="base">
              <a:buNone/>
            </a:pPr>
            <a:r>
              <a:rPr lang="en-US" dirty="0" smtClean="0"/>
              <a:t>Aram, </a:t>
            </a:r>
            <a:r>
              <a:rPr lang="en-US" dirty="0" err="1" smtClean="0"/>
              <a:t>Sajal</a:t>
            </a:r>
            <a:r>
              <a:rPr lang="en-US" dirty="0" smtClean="0"/>
              <a:t>, Clinton, Steve, </a:t>
            </a:r>
            <a:r>
              <a:rPr lang="en-US" dirty="0" err="1" smtClean="0"/>
              <a:t>Hina</a:t>
            </a:r>
            <a:r>
              <a:rPr lang="en-US" dirty="0" smtClean="0"/>
              <a:t>, </a:t>
            </a:r>
            <a:r>
              <a:rPr lang="en-US" dirty="0" err="1" smtClean="0"/>
              <a:t>Siddharth</a:t>
            </a:r>
            <a:endParaRPr lang="en-US" dirty="0" smtClean="0"/>
          </a:p>
        </p:txBody>
      </p:sp>
      <p:pic>
        <p:nvPicPr>
          <p:cNvPr id="5122" name="Picture 2" descr="ACM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213" y="-6002338"/>
            <a:ext cx="4114800" cy="1133475"/>
          </a:xfrm>
          <a:prstGeom prst="rect">
            <a:avLst/>
          </a:prstGeom>
          <a:noFill/>
          <a:extLst>
            <a:ext uri="{909E8E84-426E-40DD-AFC4-6F175D3DCCD1}">
              <a14:hiddenFill xmlns:a14="http://schemas.microsoft.com/office/drawing/2010/main">
                <a:solidFill>
                  <a:srgbClr val="FFFFFF"/>
                </a:solidFill>
              </a14:hiddenFill>
            </a:ext>
          </a:extLst>
        </p:spPr>
      </p:pic>
      <p:pic>
        <p:nvPicPr>
          <p:cNvPr id="5134" name="Picture 14" descr="http://www.cs.unc.edu/cms/resources/logos-1/unc.seal.lightblue.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07087" y="157462"/>
            <a:ext cx="1827313" cy="1827313"/>
          </a:xfrm>
          <a:prstGeom prst="rect">
            <a:avLst/>
          </a:prstGeom>
          <a:noFill/>
          <a:extLst>
            <a:ext uri="{909E8E84-426E-40DD-AFC4-6F175D3DCCD1}">
              <a14:hiddenFill xmlns:a14="http://schemas.microsoft.com/office/drawing/2010/main">
                <a:solidFill>
                  <a:srgbClr val="FFFFFF"/>
                </a:solidFill>
              </a14:hiddenFill>
            </a:ext>
          </a:extLst>
        </p:spPr>
      </p:pic>
      <p:pic>
        <p:nvPicPr>
          <p:cNvPr id="6146" name="Picture 2" descr="photo o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1916222"/>
            <a:ext cx="942975" cy="1381126"/>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photo of"/>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83706" y="2971800"/>
            <a:ext cx="942975" cy="1381126"/>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photo of"/>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26681" y="2971800"/>
            <a:ext cx="942975" cy="1381126"/>
          </a:xfrm>
          <a:prstGeom prst="rect">
            <a:avLst/>
          </a:prstGeom>
          <a:noFill/>
          <a:extLst>
            <a:ext uri="{909E8E84-426E-40DD-AFC4-6F175D3DCCD1}">
              <a14:hiddenFill xmlns:a14="http://schemas.microsoft.com/office/drawing/2010/main">
                <a:solidFill>
                  <a:srgbClr val="FFFFFF"/>
                </a:solidFill>
              </a14:hiddenFill>
            </a:ext>
          </a:extLst>
        </p:spPr>
      </p:pic>
      <p:pic>
        <p:nvPicPr>
          <p:cNvPr id="6152" name="Picture 8" descr="photo of"/>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669656" y="2981632"/>
            <a:ext cx="942975" cy="1381126"/>
          </a:xfrm>
          <a:prstGeom prst="rect">
            <a:avLst/>
          </a:prstGeom>
          <a:noFill/>
          <a:extLst>
            <a:ext uri="{909E8E84-426E-40DD-AFC4-6F175D3DCCD1}">
              <a14:hiddenFill xmlns:a14="http://schemas.microsoft.com/office/drawing/2010/main">
                <a:solidFill>
                  <a:srgbClr val="FFFFFF"/>
                </a:solidFill>
              </a14:hiddenFill>
            </a:ext>
          </a:extLst>
        </p:spPr>
      </p:pic>
      <p:pic>
        <p:nvPicPr>
          <p:cNvPr id="6154" name="Picture 10" descr="photo of"/>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97681" y="3800474"/>
            <a:ext cx="942975" cy="1381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3541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Registration by country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30584051"/>
              </p:ext>
            </p:extLst>
          </p:nvPr>
        </p:nvGraphicFramePr>
        <p:xfrm>
          <a:off x="685800" y="1447799"/>
          <a:ext cx="8153400" cy="5029200"/>
        </p:xfrm>
        <a:graphic>
          <a:graphicData uri="http://schemas.openxmlformats.org/drawingml/2006/table">
            <a:tbl>
              <a:tblPr>
                <a:tableStyleId>{5C22544A-7EE6-4342-B048-85BDC9FD1C3A}</a:tableStyleId>
              </a:tblPr>
              <a:tblGrid>
                <a:gridCol w="3084752"/>
                <a:gridCol w="1112630"/>
                <a:gridCol w="2825727"/>
                <a:gridCol w="1130291"/>
              </a:tblGrid>
              <a:tr h="457200">
                <a:tc>
                  <a:txBody>
                    <a:bodyPr/>
                    <a:lstStyle/>
                    <a:p>
                      <a:pPr algn="r" fontAlgn="b"/>
                      <a:r>
                        <a:rPr lang="en-US" sz="2400" u="none" strike="noStrike" dirty="0">
                          <a:effectLst/>
                        </a:rPr>
                        <a:t>United </a:t>
                      </a:r>
                      <a:r>
                        <a:rPr lang="en-US" sz="2400" u="none" strike="noStrike" dirty="0" smtClean="0">
                          <a:effectLst/>
                        </a:rPr>
                        <a:t>States</a:t>
                      </a:r>
                      <a:endParaRPr lang="en-US" sz="2400" b="0" i="0" u="none" strike="noStrike" dirty="0">
                        <a:solidFill>
                          <a:srgbClr val="000000"/>
                        </a:solidFill>
                        <a:effectLst/>
                        <a:latin typeface="Calibri"/>
                      </a:endParaRPr>
                    </a:p>
                  </a:txBody>
                  <a:tcPr marL="9525" marR="9525" marT="9525" marB="0" anchor="b"/>
                </a:tc>
                <a:tc>
                  <a:txBody>
                    <a:bodyPr/>
                    <a:lstStyle/>
                    <a:p>
                      <a:pPr algn="r" fontAlgn="b"/>
                      <a:r>
                        <a:rPr lang="en-US" sz="2400" u="none" strike="noStrike" dirty="0" smtClean="0">
                          <a:effectLst/>
                        </a:rPr>
                        <a:t>119</a:t>
                      </a:r>
                      <a:endParaRPr lang="en-US" sz="2400" b="0" i="0" u="none" strike="noStrike" dirty="0">
                        <a:solidFill>
                          <a:srgbClr val="000000"/>
                        </a:solidFill>
                        <a:effectLst/>
                        <a:latin typeface="Calibri"/>
                      </a:endParaRPr>
                    </a:p>
                  </a:txBody>
                  <a:tcPr marL="9525" marR="9525" marT="9525" marB="0" anchor="b"/>
                </a:tc>
                <a:tc>
                  <a:txBody>
                    <a:bodyPr/>
                    <a:lstStyle/>
                    <a:p>
                      <a:pPr algn="r" fontAlgn="b"/>
                      <a:r>
                        <a:rPr lang="en-US" sz="2400" u="none" strike="noStrike" dirty="0" smtClean="0">
                          <a:effectLst/>
                        </a:rPr>
                        <a:t>Switzerland</a:t>
                      </a:r>
                      <a:endParaRPr lang="en-US" sz="2400" b="0" i="0" u="none" strike="noStrike" dirty="0">
                        <a:solidFill>
                          <a:srgbClr val="000000"/>
                        </a:solidFill>
                        <a:effectLst/>
                        <a:latin typeface="Calibri"/>
                      </a:endParaRPr>
                    </a:p>
                  </a:txBody>
                  <a:tcPr marL="9525" marR="9525" marT="9525" marB="0" anchor="b"/>
                </a:tc>
                <a:tc>
                  <a:txBody>
                    <a:bodyPr/>
                    <a:lstStyle/>
                    <a:p>
                      <a:pPr algn="r" fontAlgn="b"/>
                      <a:r>
                        <a:rPr lang="en-US" sz="2400" u="none" strike="noStrike">
                          <a:effectLst/>
                        </a:rPr>
                        <a:t>3</a:t>
                      </a:r>
                      <a:endParaRPr lang="en-US" sz="2400" b="0" i="0" u="none" strike="noStrike">
                        <a:solidFill>
                          <a:srgbClr val="000000"/>
                        </a:solidFill>
                        <a:effectLst/>
                        <a:latin typeface="Calibri"/>
                      </a:endParaRPr>
                    </a:p>
                  </a:txBody>
                  <a:tcPr marL="9525" marR="9525" marT="9525" marB="0" anchor="b"/>
                </a:tc>
              </a:tr>
              <a:tr h="457200">
                <a:tc>
                  <a:txBody>
                    <a:bodyPr/>
                    <a:lstStyle/>
                    <a:p>
                      <a:pPr algn="r" fontAlgn="b"/>
                      <a:r>
                        <a:rPr lang="en-US" sz="2400" u="none" strike="noStrike" dirty="0" smtClean="0">
                          <a:effectLst/>
                        </a:rPr>
                        <a:t>Germany</a:t>
                      </a:r>
                      <a:endParaRPr lang="en-US" sz="2400" b="0" i="0" u="none" strike="noStrike" dirty="0">
                        <a:solidFill>
                          <a:srgbClr val="000000"/>
                        </a:solidFill>
                        <a:effectLst/>
                        <a:latin typeface="Calibri"/>
                      </a:endParaRPr>
                    </a:p>
                  </a:txBody>
                  <a:tcPr marL="9525" marR="9525" marT="9525" marB="0" anchor="b"/>
                </a:tc>
                <a:tc>
                  <a:txBody>
                    <a:bodyPr/>
                    <a:lstStyle/>
                    <a:p>
                      <a:pPr algn="r" fontAlgn="b"/>
                      <a:r>
                        <a:rPr lang="en-US" sz="2400" u="none" strike="noStrike">
                          <a:effectLst/>
                        </a:rPr>
                        <a:t>19</a:t>
                      </a:r>
                      <a:endParaRPr lang="en-US" sz="2400" b="0" i="0" u="none" strike="noStrike">
                        <a:solidFill>
                          <a:srgbClr val="000000"/>
                        </a:solidFill>
                        <a:effectLst/>
                        <a:latin typeface="Calibri"/>
                      </a:endParaRPr>
                    </a:p>
                  </a:txBody>
                  <a:tcPr marL="9525" marR="9525" marT="9525" marB="0" anchor="b"/>
                </a:tc>
                <a:tc>
                  <a:txBody>
                    <a:bodyPr/>
                    <a:lstStyle/>
                    <a:p>
                      <a:pPr algn="r" fontAlgn="b"/>
                      <a:r>
                        <a:rPr lang="en-US" sz="2400" u="none" strike="noStrike" dirty="0" smtClean="0">
                          <a:effectLst/>
                        </a:rPr>
                        <a:t>Brazil</a:t>
                      </a:r>
                      <a:endParaRPr lang="en-US" sz="2400" b="0" i="0" u="none" strike="noStrike" dirty="0">
                        <a:solidFill>
                          <a:srgbClr val="000000"/>
                        </a:solidFill>
                        <a:effectLst/>
                        <a:latin typeface="Calibri"/>
                      </a:endParaRPr>
                    </a:p>
                  </a:txBody>
                  <a:tcPr marL="9525" marR="9525" marT="9525" marB="0" anchor="b"/>
                </a:tc>
                <a:tc>
                  <a:txBody>
                    <a:bodyPr/>
                    <a:lstStyle/>
                    <a:p>
                      <a:pPr algn="r" fontAlgn="b"/>
                      <a:r>
                        <a:rPr lang="en-US" sz="2400" u="none" strike="noStrike">
                          <a:effectLst/>
                        </a:rPr>
                        <a:t>2</a:t>
                      </a:r>
                      <a:endParaRPr lang="en-US" sz="2400" b="0" i="0" u="none" strike="noStrike">
                        <a:solidFill>
                          <a:srgbClr val="000000"/>
                        </a:solidFill>
                        <a:effectLst/>
                        <a:latin typeface="Calibri"/>
                      </a:endParaRPr>
                    </a:p>
                  </a:txBody>
                  <a:tcPr marL="9525" marR="9525" marT="9525" marB="0" anchor="b"/>
                </a:tc>
              </a:tr>
              <a:tr h="457200">
                <a:tc>
                  <a:txBody>
                    <a:bodyPr/>
                    <a:lstStyle/>
                    <a:p>
                      <a:pPr algn="r" fontAlgn="b"/>
                      <a:r>
                        <a:rPr lang="en-US" sz="2400" u="none" strike="noStrike" dirty="0" smtClean="0">
                          <a:effectLst/>
                        </a:rPr>
                        <a:t>France</a:t>
                      </a:r>
                      <a:endParaRPr lang="en-US" sz="2400" b="0" i="0" u="none" strike="noStrike" dirty="0">
                        <a:solidFill>
                          <a:srgbClr val="000000"/>
                        </a:solidFill>
                        <a:effectLst/>
                        <a:latin typeface="Calibri"/>
                      </a:endParaRPr>
                    </a:p>
                  </a:txBody>
                  <a:tcPr marL="9525" marR="9525" marT="9525" marB="0" anchor="b"/>
                </a:tc>
                <a:tc>
                  <a:txBody>
                    <a:bodyPr/>
                    <a:lstStyle/>
                    <a:p>
                      <a:pPr algn="r" fontAlgn="b"/>
                      <a:r>
                        <a:rPr lang="en-US" sz="2400" u="none" strike="noStrike">
                          <a:effectLst/>
                        </a:rPr>
                        <a:t>11</a:t>
                      </a:r>
                      <a:endParaRPr lang="en-US" sz="2400" b="0" i="0" u="none" strike="noStrike">
                        <a:solidFill>
                          <a:srgbClr val="000000"/>
                        </a:solidFill>
                        <a:effectLst/>
                        <a:latin typeface="Calibri"/>
                      </a:endParaRPr>
                    </a:p>
                  </a:txBody>
                  <a:tcPr marL="9525" marR="9525" marT="9525" marB="0" anchor="b"/>
                </a:tc>
                <a:tc>
                  <a:txBody>
                    <a:bodyPr/>
                    <a:lstStyle/>
                    <a:p>
                      <a:pPr algn="r" fontAlgn="b"/>
                      <a:r>
                        <a:rPr lang="en-US" sz="2400" u="none" strike="noStrike" dirty="0" smtClean="0">
                          <a:effectLst/>
                        </a:rPr>
                        <a:t>Japan</a:t>
                      </a:r>
                      <a:endParaRPr lang="en-US" sz="2400" b="0" i="0" u="none" strike="noStrike" dirty="0">
                        <a:solidFill>
                          <a:srgbClr val="000000"/>
                        </a:solidFill>
                        <a:effectLst/>
                        <a:latin typeface="Calibri"/>
                      </a:endParaRPr>
                    </a:p>
                  </a:txBody>
                  <a:tcPr marL="9525" marR="9525" marT="9525" marB="0" anchor="b"/>
                </a:tc>
                <a:tc>
                  <a:txBody>
                    <a:bodyPr/>
                    <a:lstStyle/>
                    <a:p>
                      <a:pPr algn="r" fontAlgn="b"/>
                      <a:r>
                        <a:rPr lang="en-US" sz="2400" u="none" strike="noStrike">
                          <a:effectLst/>
                        </a:rPr>
                        <a:t>2</a:t>
                      </a:r>
                      <a:endParaRPr lang="en-US" sz="2400" b="0" i="0" u="none" strike="noStrike">
                        <a:solidFill>
                          <a:srgbClr val="000000"/>
                        </a:solidFill>
                        <a:effectLst/>
                        <a:latin typeface="Calibri"/>
                      </a:endParaRPr>
                    </a:p>
                  </a:txBody>
                  <a:tcPr marL="9525" marR="9525" marT="9525" marB="0" anchor="b"/>
                </a:tc>
              </a:tr>
              <a:tr h="457200">
                <a:tc>
                  <a:txBody>
                    <a:bodyPr/>
                    <a:lstStyle/>
                    <a:p>
                      <a:pPr algn="r" fontAlgn="b"/>
                      <a:r>
                        <a:rPr lang="en-US" sz="2400" u="none" strike="noStrike" dirty="0" smtClean="0">
                          <a:effectLst/>
                        </a:rPr>
                        <a:t>Canada</a:t>
                      </a:r>
                      <a:endParaRPr lang="en-US" sz="2400" b="0" i="0" u="none" strike="noStrike" dirty="0">
                        <a:solidFill>
                          <a:srgbClr val="000000"/>
                        </a:solidFill>
                        <a:effectLst/>
                        <a:latin typeface="Calibri"/>
                      </a:endParaRPr>
                    </a:p>
                  </a:txBody>
                  <a:tcPr marL="9525" marR="9525" marT="9525" marB="0" anchor="b"/>
                </a:tc>
                <a:tc>
                  <a:txBody>
                    <a:bodyPr/>
                    <a:lstStyle/>
                    <a:p>
                      <a:pPr algn="r" fontAlgn="b"/>
                      <a:r>
                        <a:rPr lang="en-US" sz="2400" u="none" strike="noStrike">
                          <a:effectLst/>
                        </a:rPr>
                        <a:t>8</a:t>
                      </a:r>
                      <a:endParaRPr lang="en-US" sz="2400" b="0" i="0" u="none" strike="noStrike">
                        <a:solidFill>
                          <a:srgbClr val="000000"/>
                        </a:solidFill>
                        <a:effectLst/>
                        <a:latin typeface="Calibri"/>
                      </a:endParaRPr>
                    </a:p>
                  </a:txBody>
                  <a:tcPr marL="9525" marR="9525" marT="9525" marB="0" anchor="b"/>
                </a:tc>
                <a:tc>
                  <a:txBody>
                    <a:bodyPr/>
                    <a:lstStyle/>
                    <a:p>
                      <a:pPr algn="r" fontAlgn="b"/>
                      <a:r>
                        <a:rPr lang="en-US" sz="2400" u="none" strike="noStrike" dirty="0">
                          <a:effectLst/>
                        </a:rPr>
                        <a:t>Korea, Republic </a:t>
                      </a:r>
                      <a:r>
                        <a:rPr lang="en-US" sz="2400" u="none" strike="noStrike" dirty="0" smtClean="0">
                          <a:effectLst/>
                        </a:rPr>
                        <a:t>of</a:t>
                      </a:r>
                      <a:endParaRPr lang="en-US" sz="2400" b="0" i="0" u="none" strike="noStrike" dirty="0">
                        <a:solidFill>
                          <a:srgbClr val="000000"/>
                        </a:solidFill>
                        <a:effectLst/>
                        <a:latin typeface="Calibri"/>
                      </a:endParaRPr>
                    </a:p>
                  </a:txBody>
                  <a:tcPr marL="9525" marR="9525" marT="9525" marB="0" anchor="b"/>
                </a:tc>
                <a:tc>
                  <a:txBody>
                    <a:bodyPr/>
                    <a:lstStyle/>
                    <a:p>
                      <a:pPr algn="r" fontAlgn="b"/>
                      <a:r>
                        <a:rPr lang="en-US" sz="2400" u="none" strike="noStrike">
                          <a:effectLst/>
                        </a:rPr>
                        <a:t>2</a:t>
                      </a:r>
                      <a:endParaRPr lang="en-US" sz="2400" b="0" i="0" u="none" strike="noStrike">
                        <a:solidFill>
                          <a:srgbClr val="000000"/>
                        </a:solidFill>
                        <a:effectLst/>
                        <a:latin typeface="Calibri"/>
                      </a:endParaRPr>
                    </a:p>
                  </a:txBody>
                  <a:tcPr marL="9525" marR="9525" marT="9525" marB="0" anchor="b"/>
                </a:tc>
              </a:tr>
              <a:tr h="457200">
                <a:tc>
                  <a:txBody>
                    <a:bodyPr/>
                    <a:lstStyle/>
                    <a:p>
                      <a:pPr algn="r" fontAlgn="b"/>
                      <a:r>
                        <a:rPr lang="en-US" sz="2400" u="none" strike="noStrike" dirty="0" smtClean="0">
                          <a:effectLst/>
                        </a:rPr>
                        <a:t>Israel</a:t>
                      </a:r>
                      <a:endParaRPr lang="en-US" sz="2400" b="0" i="0" u="none" strike="noStrike" dirty="0">
                        <a:solidFill>
                          <a:srgbClr val="000000"/>
                        </a:solidFill>
                        <a:effectLst/>
                        <a:latin typeface="Calibri"/>
                      </a:endParaRPr>
                    </a:p>
                  </a:txBody>
                  <a:tcPr marL="9525" marR="9525" marT="9525" marB="0" anchor="b"/>
                </a:tc>
                <a:tc>
                  <a:txBody>
                    <a:bodyPr/>
                    <a:lstStyle/>
                    <a:p>
                      <a:pPr algn="r" fontAlgn="b"/>
                      <a:r>
                        <a:rPr lang="en-US" sz="2400" u="none" strike="noStrike">
                          <a:effectLst/>
                        </a:rPr>
                        <a:t>7</a:t>
                      </a:r>
                      <a:endParaRPr lang="en-US" sz="2400" b="0" i="0" u="none" strike="noStrike">
                        <a:solidFill>
                          <a:srgbClr val="000000"/>
                        </a:solidFill>
                        <a:effectLst/>
                        <a:latin typeface="Calibri"/>
                      </a:endParaRPr>
                    </a:p>
                  </a:txBody>
                  <a:tcPr marL="9525" marR="9525" marT="9525" marB="0" anchor="b"/>
                </a:tc>
                <a:tc>
                  <a:txBody>
                    <a:bodyPr/>
                    <a:lstStyle/>
                    <a:p>
                      <a:pPr algn="r" fontAlgn="b"/>
                      <a:r>
                        <a:rPr lang="en-US" sz="2400" u="none" strike="noStrike" dirty="0">
                          <a:effectLst/>
                        </a:rPr>
                        <a:t>United </a:t>
                      </a:r>
                      <a:r>
                        <a:rPr lang="en-US" sz="2400" u="none" strike="noStrike" dirty="0" smtClean="0">
                          <a:effectLst/>
                        </a:rPr>
                        <a:t>Kingdom</a:t>
                      </a:r>
                      <a:endParaRPr lang="en-US" sz="2400" b="0" i="0" u="none" strike="noStrike" dirty="0">
                        <a:solidFill>
                          <a:srgbClr val="000000"/>
                        </a:solidFill>
                        <a:effectLst/>
                        <a:latin typeface="Calibri"/>
                      </a:endParaRPr>
                    </a:p>
                  </a:txBody>
                  <a:tcPr marL="9525" marR="9525" marT="9525" marB="0" anchor="b"/>
                </a:tc>
                <a:tc>
                  <a:txBody>
                    <a:bodyPr/>
                    <a:lstStyle/>
                    <a:p>
                      <a:pPr algn="r" fontAlgn="b"/>
                      <a:r>
                        <a:rPr lang="en-US" sz="2400" u="none" strike="noStrike">
                          <a:effectLst/>
                        </a:rPr>
                        <a:t>2</a:t>
                      </a:r>
                      <a:endParaRPr lang="en-US" sz="2400" b="0" i="0" u="none" strike="noStrike">
                        <a:solidFill>
                          <a:srgbClr val="000000"/>
                        </a:solidFill>
                        <a:effectLst/>
                        <a:latin typeface="Calibri"/>
                      </a:endParaRPr>
                    </a:p>
                  </a:txBody>
                  <a:tcPr marL="9525" marR="9525" marT="9525" marB="0" anchor="b"/>
                </a:tc>
              </a:tr>
              <a:tr h="457200">
                <a:tc>
                  <a:txBody>
                    <a:bodyPr/>
                    <a:lstStyle/>
                    <a:p>
                      <a:pPr algn="r" fontAlgn="b"/>
                      <a:r>
                        <a:rPr lang="en-US" sz="2400" u="none" strike="noStrike" dirty="0" smtClean="0">
                          <a:effectLst/>
                        </a:rPr>
                        <a:t>Denmark</a:t>
                      </a:r>
                      <a:endParaRPr lang="en-US" sz="2400" b="0" i="0" u="none" strike="noStrike" dirty="0">
                        <a:solidFill>
                          <a:srgbClr val="000000"/>
                        </a:solidFill>
                        <a:effectLst/>
                        <a:latin typeface="Calibri"/>
                      </a:endParaRPr>
                    </a:p>
                  </a:txBody>
                  <a:tcPr marL="9525" marR="9525" marT="9525" marB="0" anchor="b"/>
                </a:tc>
                <a:tc>
                  <a:txBody>
                    <a:bodyPr/>
                    <a:lstStyle/>
                    <a:p>
                      <a:pPr algn="r" fontAlgn="b"/>
                      <a:r>
                        <a:rPr lang="en-US" sz="2400" u="none" strike="noStrike">
                          <a:effectLst/>
                        </a:rPr>
                        <a:t>4</a:t>
                      </a:r>
                      <a:endParaRPr lang="en-US" sz="2400" b="0" i="0" u="none" strike="noStrike">
                        <a:solidFill>
                          <a:srgbClr val="000000"/>
                        </a:solidFill>
                        <a:effectLst/>
                        <a:latin typeface="Calibri"/>
                      </a:endParaRPr>
                    </a:p>
                  </a:txBody>
                  <a:tcPr marL="9525" marR="9525" marT="9525" marB="0" anchor="b"/>
                </a:tc>
                <a:tc>
                  <a:txBody>
                    <a:bodyPr/>
                    <a:lstStyle/>
                    <a:p>
                      <a:pPr algn="r" fontAlgn="b"/>
                      <a:r>
                        <a:rPr lang="en-US" sz="2400" u="none" strike="noStrike" dirty="0" smtClean="0">
                          <a:effectLst/>
                        </a:rPr>
                        <a:t>Australia</a:t>
                      </a:r>
                      <a:endParaRPr lang="en-US" sz="2400" b="0" i="0" u="none" strike="noStrike" dirty="0">
                        <a:solidFill>
                          <a:srgbClr val="000000"/>
                        </a:solidFill>
                        <a:effectLst/>
                        <a:latin typeface="Calibri"/>
                      </a:endParaRPr>
                    </a:p>
                  </a:txBody>
                  <a:tcPr marL="9525" marR="9525" marT="9525" marB="0" anchor="b"/>
                </a:tc>
                <a:tc>
                  <a:txBody>
                    <a:bodyPr/>
                    <a:lstStyle/>
                    <a:p>
                      <a:pPr algn="r" fontAlgn="b"/>
                      <a:r>
                        <a:rPr lang="en-US" sz="2400" u="none" strike="noStrike">
                          <a:effectLst/>
                        </a:rPr>
                        <a:t>1</a:t>
                      </a:r>
                      <a:endParaRPr lang="en-US" sz="2400" b="0" i="0" u="none" strike="noStrike">
                        <a:solidFill>
                          <a:srgbClr val="000000"/>
                        </a:solidFill>
                        <a:effectLst/>
                        <a:latin typeface="Calibri"/>
                      </a:endParaRPr>
                    </a:p>
                  </a:txBody>
                  <a:tcPr marL="9525" marR="9525" marT="9525" marB="0" anchor="b"/>
                </a:tc>
              </a:tr>
              <a:tr h="457200">
                <a:tc>
                  <a:txBody>
                    <a:bodyPr/>
                    <a:lstStyle/>
                    <a:p>
                      <a:pPr algn="r" fontAlgn="b"/>
                      <a:r>
                        <a:rPr lang="en-US" sz="2400" u="none" strike="noStrike" dirty="0" smtClean="0">
                          <a:effectLst/>
                        </a:rPr>
                        <a:t>Netherlands</a:t>
                      </a:r>
                      <a:endParaRPr lang="en-US" sz="2400" b="0" i="0" u="none" strike="noStrike" dirty="0">
                        <a:solidFill>
                          <a:srgbClr val="000000"/>
                        </a:solidFill>
                        <a:effectLst/>
                        <a:latin typeface="Calibri"/>
                      </a:endParaRPr>
                    </a:p>
                  </a:txBody>
                  <a:tcPr marL="9525" marR="9525" marT="9525" marB="0" anchor="b"/>
                </a:tc>
                <a:tc>
                  <a:txBody>
                    <a:bodyPr/>
                    <a:lstStyle/>
                    <a:p>
                      <a:pPr algn="r" fontAlgn="b"/>
                      <a:r>
                        <a:rPr lang="en-US" sz="2400" u="none" strike="noStrike">
                          <a:effectLst/>
                        </a:rPr>
                        <a:t>4</a:t>
                      </a:r>
                      <a:endParaRPr lang="en-US" sz="2400" b="0" i="0" u="none" strike="noStrike">
                        <a:solidFill>
                          <a:srgbClr val="000000"/>
                        </a:solidFill>
                        <a:effectLst/>
                        <a:latin typeface="Calibri"/>
                      </a:endParaRPr>
                    </a:p>
                  </a:txBody>
                  <a:tcPr marL="9525" marR="9525" marT="9525" marB="0" anchor="b"/>
                </a:tc>
                <a:tc>
                  <a:txBody>
                    <a:bodyPr/>
                    <a:lstStyle/>
                    <a:p>
                      <a:pPr algn="r" fontAlgn="b"/>
                      <a:r>
                        <a:rPr lang="en-US" sz="2400" u="none" strike="noStrike" dirty="0" smtClean="0">
                          <a:effectLst/>
                        </a:rPr>
                        <a:t>China</a:t>
                      </a:r>
                      <a:endParaRPr lang="en-US" sz="2400" b="0" i="0" u="none" strike="noStrike" dirty="0">
                        <a:solidFill>
                          <a:srgbClr val="000000"/>
                        </a:solidFill>
                        <a:effectLst/>
                        <a:latin typeface="Calibri"/>
                      </a:endParaRPr>
                    </a:p>
                  </a:txBody>
                  <a:tcPr marL="9525" marR="9525" marT="9525" marB="0" anchor="b"/>
                </a:tc>
                <a:tc>
                  <a:txBody>
                    <a:bodyPr/>
                    <a:lstStyle/>
                    <a:p>
                      <a:pPr algn="r" fontAlgn="b"/>
                      <a:r>
                        <a:rPr lang="en-US" sz="2400" u="none" strike="noStrike">
                          <a:effectLst/>
                        </a:rPr>
                        <a:t>1</a:t>
                      </a:r>
                      <a:endParaRPr lang="en-US" sz="2400" b="0" i="0" u="none" strike="noStrike">
                        <a:solidFill>
                          <a:srgbClr val="000000"/>
                        </a:solidFill>
                        <a:effectLst/>
                        <a:latin typeface="Calibri"/>
                      </a:endParaRPr>
                    </a:p>
                  </a:txBody>
                  <a:tcPr marL="9525" marR="9525" marT="9525" marB="0" anchor="b"/>
                </a:tc>
              </a:tr>
              <a:tr h="457200">
                <a:tc>
                  <a:txBody>
                    <a:bodyPr/>
                    <a:lstStyle/>
                    <a:p>
                      <a:pPr algn="r" fontAlgn="b"/>
                      <a:r>
                        <a:rPr lang="en-US" sz="2400" u="none" strike="noStrike" dirty="0" smtClean="0">
                          <a:effectLst/>
                        </a:rPr>
                        <a:t>Austria</a:t>
                      </a:r>
                      <a:endParaRPr lang="en-US" sz="2400" b="0" i="0" u="none" strike="noStrike" dirty="0">
                        <a:solidFill>
                          <a:srgbClr val="000000"/>
                        </a:solidFill>
                        <a:effectLst/>
                        <a:latin typeface="Calibri"/>
                      </a:endParaRPr>
                    </a:p>
                  </a:txBody>
                  <a:tcPr marL="9525" marR="9525" marT="9525" marB="0" anchor="b"/>
                </a:tc>
                <a:tc>
                  <a:txBody>
                    <a:bodyPr/>
                    <a:lstStyle/>
                    <a:p>
                      <a:pPr algn="r" fontAlgn="b"/>
                      <a:r>
                        <a:rPr lang="en-US" sz="2400" u="none" strike="noStrike">
                          <a:effectLst/>
                        </a:rPr>
                        <a:t>3</a:t>
                      </a:r>
                      <a:endParaRPr lang="en-US" sz="2400" b="0" i="0" u="none" strike="noStrike">
                        <a:solidFill>
                          <a:srgbClr val="000000"/>
                        </a:solidFill>
                        <a:effectLst/>
                        <a:latin typeface="Calibri"/>
                      </a:endParaRPr>
                    </a:p>
                  </a:txBody>
                  <a:tcPr marL="9525" marR="9525" marT="9525" marB="0" anchor="b"/>
                </a:tc>
                <a:tc>
                  <a:txBody>
                    <a:bodyPr/>
                    <a:lstStyle/>
                    <a:p>
                      <a:pPr algn="r" fontAlgn="b"/>
                      <a:r>
                        <a:rPr lang="en-US" sz="2400" u="none" strike="noStrike" dirty="0">
                          <a:effectLst/>
                        </a:rPr>
                        <a:t>Czech </a:t>
                      </a:r>
                      <a:r>
                        <a:rPr lang="en-US" sz="2400" u="none" strike="noStrike" dirty="0" smtClean="0">
                          <a:effectLst/>
                        </a:rPr>
                        <a:t>Republic</a:t>
                      </a:r>
                      <a:endParaRPr lang="en-US" sz="2400" b="0" i="0" u="none" strike="noStrike" dirty="0">
                        <a:solidFill>
                          <a:srgbClr val="000000"/>
                        </a:solidFill>
                        <a:effectLst/>
                        <a:latin typeface="Calibri"/>
                      </a:endParaRPr>
                    </a:p>
                  </a:txBody>
                  <a:tcPr marL="9525" marR="9525" marT="9525" marB="0" anchor="b"/>
                </a:tc>
                <a:tc>
                  <a:txBody>
                    <a:bodyPr/>
                    <a:lstStyle/>
                    <a:p>
                      <a:pPr algn="r" fontAlgn="b"/>
                      <a:r>
                        <a:rPr lang="en-US" sz="2400" u="none" strike="noStrike">
                          <a:effectLst/>
                        </a:rPr>
                        <a:t>1</a:t>
                      </a:r>
                      <a:endParaRPr lang="en-US" sz="2400" b="0" i="0" u="none" strike="noStrike">
                        <a:solidFill>
                          <a:srgbClr val="000000"/>
                        </a:solidFill>
                        <a:effectLst/>
                        <a:latin typeface="Calibri"/>
                      </a:endParaRPr>
                    </a:p>
                  </a:txBody>
                  <a:tcPr marL="9525" marR="9525" marT="9525" marB="0" anchor="b"/>
                </a:tc>
              </a:tr>
              <a:tr h="457200">
                <a:tc>
                  <a:txBody>
                    <a:bodyPr/>
                    <a:lstStyle/>
                    <a:p>
                      <a:pPr algn="r" fontAlgn="b"/>
                      <a:r>
                        <a:rPr lang="en-US" sz="2400" u="none" strike="noStrike" dirty="0" smtClean="0">
                          <a:effectLst/>
                        </a:rPr>
                        <a:t>Greece</a:t>
                      </a:r>
                      <a:endParaRPr lang="en-US" sz="2400" b="0" i="0" u="none" strike="noStrike" dirty="0">
                        <a:solidFill>
                          <a:srgbClr val="000000"/>
                        </a:solidFill>
                        <a:effectLst/>
                        <a:latin typeface="Calibri"/>
                      </a:endParaRPr>
                    </a:p>
                  </a:txBody>
                  <a:tcPr marL="9525" marR="9525" marT="9525" marB="0" anchor="b"/>
                </a:tc>
                <a:tc>
                  <a:txBody>
                    <a:bodyPr/>
                    <a:lstStyle/>
                    <a:p>
                      <a:pPr algn="r" fontAlgn="b"/>
                      <a:r>
                        <a:rPr lang="en-US" sz="2400" u="none" strike="noStrike">
                          <a:effectLst/>
                        </a:rPr>
                        <a:t>3</a:t>
                      </a:r>
                      <a:endParaRPr lang="en-US" sz="2400" b="0" i="0" u="none" strike="noStrike">
                        <a:solidFill>
                          <a:srgbClr val="000000"/>
                        </a:solidFill>
                        <a:effectLst/>
                        <a:latin typeface="Calibri"/>
                      </a:endParaRPr>
                    </a:p>
                  </a:txBody>
                  <a:tcPr marL="9525" marR="9525" marT="9525" marB="0" anchor="b"/>
                </a:tc>
                <a:tc>
                  <a:txBody>
                    <a:bodyPr/>
                    <a:lstStyle/>
                    <a:p>
                      <a:pPr algn="r" fontAlgn="b"/>
                      <a:r>
                        <a:rPr lang="en-US" sz="2400" u="none" strike="noStrike" dirty="0" smtClean="0">
                          <a:effectLst/>
                        </a:rPr>
                        <a:t>Norway</a:t>
                      </a:r>
                      <a:endParaRPr lang="en-US" sz="2400" b="0" i="0" u="none" strike="noStrike" dirty="0">
                        <a:solidFill>
                          <a:srgbClr val="000000"/>
                        </a:solidFill>
                        <a:effectLst/>
                        <a:latin typeface="Calibri"/>
                      </a:endParaRPr>
                    </a:p>
                  </a:txBody>
                  <a:tcPr marL="9525" marR="9525" marT="9525" marB="0" anchor="b"/>
                </a:tc>
                <a:tc>
                  <a:txBody>
                    <a:bodyPr/>
                    <a:lstStyle/>
                    <a:p>
                      <a:pPr algn="r" fontAlgn="b"/>
                      <a:r>
                        <a:rPr lang="en-US" sz="2400" u="none" strike="noStrike">
                          <a:effectLst/>
                        </a:rPr>
                        <a:t>1</a:t>
                      </a:r>
                      <a:endParaRPr lang="en-US" sz="2400" b="0" i="0" u="none" strike="noStrike">
                        <a:solidFill>
                          <a:srgbClr val="000000"/>
                        </a:solidFill>
                        <a:effectLst/>
                        <a:latin typeface="Calibri"/>
                      </a:endParaRPr>
                    </a:p>
                  </a:txBody>
                  <a:tcPr marL="9525" marR="9525" marT="9525" marB="0" anchor="b"/>
                </a:tc>
              </a:tr>
              <a:tr h="457200">
                <a:tc>
                  <a:txBody>
                    <a:bodyPr/>
                    <a:lstStyle/>
                    <a:p>
                      <a:pPr algn="r" fontAlgn="b"/>
                      <a:r>
                        <a:rPr lang="en-US" sz="2400" u="none" strike="noStrike" dirty="0">
                          <a:effectLst/>
                        </a:rPr>
                        <a:t>Hong </a:t>
                      </a:r>
                      <a:r>
                        <a:rPr lang="en-US" sz="2400" u="none" strike="noStrike" dirty="0" smtClean="0">
                          <a:effectLst/>
                        </a:rPr>
                        <a:t>Kong</a:t>
                      </a:r>
                      <a:endParaRPr lang="en-US" sz="2400" b="0" i="0" u="none" strike="noStrike" dirty="0">
                        <a:solidFill>
                          <a:srgbClr val="000000"/>
                        </a:solidFill>
                        <a:effectLst/>
                        <a:latin typeface="Calibri"/>
                      </a:endParaRPr>
                    </a:p>
                  </a:txBody>
                  <a:tcPr marL="9525" marR="9525" marT="9525" marB="0" anchor="b"/>
                </a:tc>
                <a:tc>
                  <a:txBody>
                    <a:bodyPr/>
                    <a:lstStyle/>
                    <a:p>
                      <a:pPr algn="r" fontAlgn="b"/>
                      <a:r>
                        <a:rPr lang="en-US" sz="2400" u="none" strike="noStrike">
                          <a:effectLst/>
                        </a:rPr>
                        <a:t>3</a:t>
                      </a:r>
                      <a:endParaRPr lang="en-US" sz="2400" b="0" i="0" u="none" strike="noStrike">
                        <a:solidFill>
                          <a:srgbClr val="000000"/>
                        </a:solidFill>
                        <a:effectLst/>
                        <a:latin typeface="Calibri"/>
                      </a:endParaRPr>
                    </a:p>
                  </a:txBody>
                  <a:tcPr marL="9525" marR="9525" marT="9525" marB="0" anchor="b"/>
                </a:tc>
                <a:tc>
                  <a:txBody>
                    <a:bodyPr/>
                    <a:lstStyle/>
                    <a:p>
                      <a:pPr algn="l" fontAlgn="b"/>
                      <a:endParaRPr lang="en-US" sz="2400" b="0" i="0" u="none" strike="noStrike">
                        <a:solidFill>
                          <a:srgbClr val="000000"/>
                        </a:solidFill>
                        <a:effectLst/>
                        <a:latin typeface="Calibri"/>
                      </a:endParaRPr>
                    </a:p>
                  </a:txBody>
                  <a:tcPr marL="9525" marR="9525" marT="9525" marB="0" anchor="b"/>
                </a:tc>
                <a:tc>
                  <a:txBody>
                    <a:bodyPr/>
                    <a:lstStyle/>
                    <a:p>
                      <a:pPr algn="l" fontAlgn="b"/>
                      <a:endParaRPr lang="en-US" sz="2400" b="0" i="0" u="none" strike="noStrike">
                        <a:solidFill>
                          <a:srgbClr val="000000"/>
                        </a:solidFill>
                        <a:effectLst/>
                        <a:latin typeface="Calibri"/>
                      </a:endParaRPr>
                    </a:p>
                  </a:txBody>
                  <a:tcPr marL="9525" marR="9525" marT="9525" marB="0" anchor="b"/>
                </a:tc>
              </a:tr>
              <a:tr h="457200">
                <a:tc>
                  <a:txBody>
                    <a:bodyPr/>
                    <a:lstStyle/>
                    <a:p>
                      <a:pPr algn="l" fontAlgn="b"/>
                      <a:endParaRPr lang="en-US" sz="2400" b="0" i="0" u="none" strike="noStrike">
                        <a:solidFill>
                          <a:srgbClr val="000000"/>
                        </a:solidFill>
                        <a:effectLst/>
                        <a:latin typeface="Calibri"/>
                      </a:endParaRPr>
                    </a:p>
                  </a:txBody>
                  <a:tcPr marL="9525" marR="9525" marT="9525" marB="0" anchor="b"/>
                </a:tc>
                <a:tc>
                  <a:txBody>
                    <a:bodyPr/>
                    <a:lstStyle/>
                    <a:p>
                      <a:pPr algn="l" fontAlgn="b"/>
                      <a:endParaRPr lang="en-US" sz="2400" b="0" i="0" u="none" strike="noStrike">
                        <a:solidFill>
                          <a:srgbClr val="000000"/>
                        </a:solidFill>
                        <a:effectLst/>
                        <a:latin typeface="Calibri"/>
                      </a:endParaRPr>
                    </a:p>
                  </a:txBody>
                  <a:tcPr marL="9525" marR="9525" marT="9525" marB="0" anchor="b"/>
                </a:tc>
                <a:tc>
                  <a:txBody>
                    <a:bodyPr/>
                    <a:lstStyle/>
                    <a:p>
                      <a:pPr algn="r" fontAlgn="b"/>
                      <a:r>
                        <a:rPr lang="en-US" sz="2400" b="1" u="none" strike="noStrike" dirty="0" smtClean="0">
                          <a:effectLst/>
                        </a:rPr>
                        <a:t>TOTAL</a:t>
                      </a:r>
                      <a:endParaRPr lang="en-US" sz="2400" b="1" i="0" u="none" strike="noStrike" dirty="0">
                        <a:solidFill>
                          <a:srgbClr val="000000"/>
                        </a:solidFill>
                        <a:effectLst/>
                        <a:latin typeface="Calibri"/>
                      </a:endParaRPr>
                    </a:p>
                  </a:txBody>
                  <a:tcPr marL="9525" marR="9525" marT="9525" marB="0" anchor="b"/>
                </a:tc>
                <a:tc>
                  <a:txBody>
                    <a:bodyPr/>
                    <a:lstStyle/>
                    <a:p>
                      <a:pPr algn="r" fontAlgn="b"/>
                      <a:r>
                        <a:rPr lang="en-US" sz="2400" b="1" u="none" strike="noStrike" dirty="0" smtClean="0">
                          <a:effectLst/>
                        </a:rPr>
                        <a:t>196</a:t>
                      </a:r>
                      <a:endParaRPr lang="en-US" sz="2400" b="1"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717364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Registration types &amp; income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08260025"/>
              </p:ext>
            </p:extLst>
          </p:nvPr>
        </p:nvGraphicFramePr>
        <p:xfrm>
          <a:off x="914400" y="1371600"/>
          <a:ext cx="7315200" cy="4876803"/>
        </p:xfrm>
        <a:graphic>
          <a:graphicData uri="http://schemas.openxmlformats.org/drawingml/2006/table">
            <a:tbl>
              <a:tblPr>
                <a:tableStyleId>{5C22544A-7EE6-4342-B048-85BDC9FD1C3A}</a:tableStyleId>
              </a:tblPr>
              <a:tblGrid>
                <a:gridCol w="4648200"/>
                <a:gridCol w="838200"/>
                <a:gridCol w="1828800"/>
              </a:tblGrid>
              <a:tr h="541867">
                <a:tc>
                  <a:txBody>
                    <a:bodyPr/>
                    <a:lstStyle/>
                    <a:p>
                      <a:pPr algn="r" fontAlgn="ctr"/>
                      <a:r>
                        <a:rPr lang="en-US" sz="2800" u="none" strike="noStrike">
                          <a:effectLst/>
                        </a:rPr>
                        <a:t>non-ACM Member CG Week</a:t>
                      </a:r>
                      <a:endParaRPr lang="en-US" sz="2800" b="0" i="0" u="none" strike="noStrike">
                        <a:solidFill>
                          <a:srgbClr val="000000"/>
                        </a:solidFill>
                        <a:effectLst/>
                        <a:latin typeface="Arial"/>
                      </a:endParaRPr>
                    </a:p>
                  </a:txBody>
                  <a:tcPr marL="9525" marR="9525" marT="9525" marB="0" anchor="ctr"/>
                </a:tc>
                <a:tc>
                  <a:txBody>
                    <a:bodyPr/>
                    <a:lstStyle/>
                    <a:p>
                      <a:pPr algn="r" fontAlgn="ctr"/>
                      <a:r>
                        <a:rPr lang="en-US" sz="2800" u="none" strike="noStrike">
                          <a:effectLst/>
                        </a:rPr>
                        <a:t>44</a:t>
                      </a:r>
                      <a:endParaRPr lang="en-US" sz="2800" b="0" i="0" u="none" strike="noStrike">
                        <a:solidFill>
                          <a:srgbClr val="000000"/>
                        </a:solidFill>
                        <a:effectLst/>
                        <a:latin typeface="Calibri"/>
                      </a:endParaRPr>
                    </a:p>
                  </a:txBody>
                  <a:tcPr marL="9525" marR="9525" marT="9525" marB="0" anchor="ctr"/>
                </a:tc>
                <a:tc>
                  <a:txBody>
                    <a:bodyPr/>
                    <a:lstStyle/>
                    <a:p>
                      <a:pPr algn="r" fontAlgn="ctr"/>
                      <a:r>
                        <a:rPr lang="en-US" sz="2800" u="none" strike="noStrike">
                          <a:effectLst/>
                        </a:rPr>
                        <a:t>$15,452.00 </a:t>
                      </a:r>
                      <a:endParaRPr lang="en-US" sz="2800" b="0" i="0" u="none" strike="noStrike">
                        <a:solidFill>
                          <a:srgbClr val="000000"/>
                        </a:solidFill>
                        <a:effectLst/>
                        <a:latin typeface="Arial"/>
                      </a:endParaRPr>
                    </a:p>
                  </a:txBody>
                  <a:tcPr marL="9525" marR="9525" marT="9525" marB="0" anchor="ctr"/>
                </a:tc>
              </a:tr>
              <a:tr h="541867">
                <a:tc>
                  <a:txBody>
                    <a:bodyPr/>
                    <a:lstStyle/>
                    <a:p>
                      <a:pPr algn="r" fontAlgn="ctr"/>
                      <a:r>
                        <a:rPr lang="en-US" sz="2800" u="none" strike="noStrike">
                          <a:effectLst/>
                        </a:rPr>
                        <a:t>ACM Member CG Week</a:t>
                      </a:r>
                      <a:endParaRPr lang="en-US" sz="2800" b="0" i="0" u="none" strike="noStrike">
                        <a:solidFill>
                          <a:srgbClr val="000000"/>
                        </a:solidFill>
                        <a:effectLst/>
                        <a:latin typeface="Arial"/>
                      </a:endParaRPr>
                    </a:p>
                  </a:txBody>
                  <a:tcPr marL="9525" marR="9525" marT="9525" marB="0" anchor="ctr"/>
                </a:tc>
                <a:tc>
                  <a:txBody>
                    <a:bodyPr/>
                    <a:lstStyle/>
                    <a:p>
                      <a:pPr algn="r" fontAlgn="ctr"/>
                      <a:r>
                        <a:rPr lang="en-US" sz="2800" u="none" strike="noStrike">
                          <a:effectLst/>
                        </a:rPr>
                        <a:t>54</a:t>
                      </a:r>
                      <a:endParaRPr lang="en-US" sz="2800" b="0" i="0" u="none" strike="noStrike">
                        <a:solidFill>
                          <a:srgbClr val="000000"/>
                        </a:solidFill>
                        <a:effectLst/>
                        <a:latin typeface="Calibri"/>
                      </a:endParaRPr>
                    </a:p>
                  </a:txBody>
                  <a:tcPr marL="9525" marR="9525" marT="9525" marB="0" anchor="ctr"/>
                </a:tc>
                <a:tc>
                  <a:txBody>
                    <a:bodyPr/>
                    <a:lstStyle/>
                    <a:p>
                      <a:pPr algn="r" fontAlgn="ctr"/>
                      <a:r>
                        <a:rPr lang="en-US" sz="2800" u="none" strike="noStrike">
                          <a:effectLst/>
                        </a:rPr>
                        <a:t>$14,027.50 </a:t>
                      </a:r>
                      <a:endParaRPr lang="en-US" sz="2800" b="0" i="0" u="none" strike="noStrike">
                        <a:solidFill>
                          <a:srgbClr val="000000"/>
                        </a:solidFill>
                        <a:effectLst/>
                        <a:latin typeface="Arial"/>
                      </a:endParaRPr>
                    </a:p>
                  </a:txBody>
                  <a:tcPr marL="9525" marR="9525" marT="9525" marB="0" anchor="ctr"/>
                </a:tc>
              </a:tr>
              <a:tr h="541867">
                <a:tc>
                  <a:txBody>
                    <a:bodyPr/>
                    <a:lstStyle/>
                    <a:p>
                      <a:pPr algn="r" fontAlgn="ctr"/>
                      <a:r>
                        <a:rPr lang="en-US" sz="2800" u="none" strike="noStrike">
                          <a:effectLst/>
                        </a:rPr>
                        <a:t>ACM Member SoCG only</a:t>
                      </a:r>
                      <a:endParaRPr lang="en-US" sz="2800" b="0" i="0" u="none" strike="noStrike">
                        <a:solidFill>
                          <a:srgbClr val="000000"/>
                        </a:solidFill>
                        <a:effectLst/>
                        <a:latin typeface="Arial"/>
                      </a:endParaRPr>
                    </a:p>
                  </a:txBody>
                  <a:tcPr marL="9525" marR="9525" marT="9525" marB="0" anchor="ctr"/>
                </a:tc>
                <a:tc>
                  <a:txBody>
                    <a:bodyPr/>
                    <a:lstStyle/>
                    <a:p>
                      <a:pPr algn="r" fontAlgn="ctr"/>
                      <a:r>
                        <a:rPr lang="en-US" sz="2800" u="none" strike="noStrike">
                          <a:effectLst/>
                        </a:rPr>
                        <a:t>2</a:t>
                      </a:r>
                      <a:endParaRPr lang="en-US" sz="2800" b="0" i="0" u="none" strike="noStrike">
                        <a:solidFill>
                          <a:srgbClr val="000000"/>
                        </a:solidFill>
                        <a:effectLst/>
                        <a:latin typeface="Calibri"/>
                      </a:endParaRPr>
                    </a:p>
                  </a:txBody>
                  <a:tcPr marL="9525" marR="9525" marT="9525" marB="0" anchor="ctr"/>
                </a:tc>
                <a:tc>
                  <a:txBody>
                    <a:bodyPr/>
                    <a:lstStyle/>
                    <a:p>
                      <a:pPr algn="r" fontAlgn="ctr"/>
                      <a:r>
                        <a:rPr lang="en-US" sz="2800" u="none" strike="noStrike">
                          <a:effectLst/>
                        </a:rPr>
                        <a:t>$445.50 </a:t>
                      </a:r>
                      <a:endParaRPr lang="en-US" sz="2800" b="0" i="0" u="none" strike="noStrike">
                        <a:solidFill>
                          <a:srgbClr val="000000"/>
                        </a:solidFill>
                        <a:effectLst/>
                        <a:latin typeface="Arial"/>
                      </a:endParaRPr>
                    </a:p>
                  </a:txBody>
                  <a:tcPr marL="9525" marR="9525" marT="9525" marB="0" anchor="ctr"/>
                </a:tc>
              </a:tr>
              <a:tr h="541867">
                <a:tc>
                  <a:txBody>
                    <a:bodyPr/>
                    <a:lstStyle/>
                    <a:p>
                      <a:pPr algn="r" fontAlgn="ctr"/>
                      <a:r>
                        <a:rPr lang="en-US" sz="2800" u="none" strike="noStrike">
                          <a:effectLst/>
                        </a:rPr>
                        <a:t>CG:APT only</a:t>
                      </a:r>
                      <a:endParaRPr lang="en-US" sz="2800" b="0" i="0" u="none" strike="noStrike">
                        <a:solidFill>
                          <a:srgbClr val="000000"/>
                        </a:solidFill>
                        <a:effectLst/>
                        <a:latin typeface="Arial"/>
                      </a:endParaRPr>
                    </a:p>
                  </a:txBody>
                  <a:tcPr marL="9525" marR="9525" marT="9525" marB="0" anchor="ctr"/>
                </a:tc>
                <a:tc>
                  <a:txBody>
                    <a:bodyPr/>
                    <a:lstStyle/>
                    <a:p>
                      <a:pPr algn="r" fontAlgn="ctr"/>
                      <a:r>
                        <a:rPr lang="en-US" sz="2800" u="none" strike="noStrike">
                          <a:effectLst/>
                        </a:rPr>
                        <a:t>6</a:t>
                      </a:r>
                      <a:endParaRPr lang="en-US" sz="2800" b="0" i="0" u="none" strike="noStrike">
                        <a:solidFill>
                          <a:srgbClr val="000000"/>
                        </a:solidFill>
                        <a:effectLst/>
                        <a:latin typeface="Calibri"/>
                      </a:endParaRPr>
                    </a:p>
                  </a:txBody>
                  <a:tcPr marL="9525" marR="9525" marT="9525" marB="0" anchor="ctr"/>
                </a:tc>
                <a:tc>
                  <a:txBody>
                    <a:bodyPr/>
                    <a:lstStyle/>
                    <a:p>
                      <a:pPr algn="r" fontAlgn="ctr"/>
                      <a:r>
                        <a:rPr lang="en-US" sz="2800" u="none" strike="noStrike">
                          <a:effectLst/>
                        </a:rPr>
                        <a:t>$1,456.50 </a:t>
                      </a:r>
                      <a:endParaRPr lang="en-US" sz="2800" b="0" i="0" u="none" strike="noStrike">
                        <a:solidFill>
                          <a:srgbClr val="000000"/>
                        </a:solidFill>
                        <a:effectLst/>
                        <a:latin typeface="Arial"/>
                      </a:endParaRPr>
                    </a:p>
                  </a:txBody>
                  <a:tcPr marL="9525" marR="9525" marT="9525" marB="0" anchor="ctr"/>
                </a:tc>
              </a:tr>
              <a:tr h="541867">
                <a:tc>
                  <a:txBody>
                    <a:bodyPr/>
                    <a:lstStyle/>
                    <a:p>
                      <a:pPr algn="r" fontAlgn="ctr"/>
                      <a:r>
                        <a:rPr lang="en-US" sz="2800" u="none" strike="noStrike">
                          <a:effectLst/>
                        </a:rPr>
                        <a:t>One day in CG Week</a:t>
                      </a:r>
                      <a:endParaRPr lang="en-US" sz="2800" b="0" i="0" u="none" strike="noStrike">
                        <a:solidFill>
                          <a:srgbClr val="000000"/>
                        </a:solidFill>
                        <a:effectLst/>
                        <a:latin typeface="Arial"/>
                      </a:endParaRPr>
                    </a:p>
                  </a:txBody>
                  <a:tcPr marL="9525" marR="9525" marT="9525" marB="0" anchor="ctr"/>
                </a:tc>
                <a:tc>
                  <a:txBody>
                    <a:bodyPr/>
                    <a:lstStyle/>
                    <a:p>
                      <a:pPr algn="r" fontAlgn="ctr"/>
                      <a:r>
                        <a:rPr lang="en-US" sz="2800" u="none" strike="noStrike">
                          <a:effectLst/>
                        </a:rPr>
                        <a:t>7</a:t>
                      </a:r>
                      <a:endParaRPr lang="en-US" sz="2800" b="0" i="0" u="none" strike="noStrike">
                        <a:solidFill>
                          <a:srgbClr val="000000"/>
                        </a:solidFill>
                        <a:effectLst/>
                        <a:latin typeface="Calibri"/>
                      </a:endParaRPr>
                    </a:p>
                  </a:txBody>
                  <a:tcPr marL="9525" marR="9525" marT="9525" marB="0" anchor="ctr"/>
                </a:tc>
                <a:tc>
                  <a:txBody>
                    <a:bodyPr/>
                    <a:lstStyle/>
                    <a:p>
                      <a:pPr algn="r" fontAlgn="ctr"/>
                      <a:r>
                        <a:rPr lang="en-US" sz="2800" u="none" strike="noStrike">
                          <a:effectLst/>
                        </a:rPr>
                        <a:t>$750.00 </a:t>
                      </a:r>
                      <a:endParaRPr lang="en-US" sz="2800" b="0" i="0" u="none" strike="noStrike">
                        <a:solidFill>
                          <a:srgbClr val="000000"/>
                        </a:solidFill>
                        <a:effectLst/>
                        <a:latin typeface="Arial"/>
                      </a:endParaRPr>
                    </a:p>
                  </a:txBody>
                  <a:tcPr marL="9525" marR="9525" marT="9525" marB="0" anchor="ctr"/>
                </a:tc>
              </a:tr>
              <a:tr h="541867">
                <a:tc>
                  <a:txBody>
                    <a:bodyPr/>
                    <a:lstStyle/>
                    <a:p>
                      <a:pPr algn="r" fontAlgn="ctr"/>
                      <a:r>
                        <a:rPr lang="en-US" sz="2800" u="none" strike="noStrike">
                          <a:effectLst/>
                        </a:rPr>
                        <a:t>Student CG Week</a:t>
                      </a:r>
                      <a:endParaRPr lang="en-US" sz="2800" b="0" i="0" u="none" strike="noStrike">
                        <a:solidFill>
                          <a:srgbClr val="000000"/>
                        </a:solidFill>
                        <a:effectLst/>
                        <a:latin typeface="Arial"/>
                      </a:endParaRPr>
                    </a:p>
                  </a:txBody>
                  <a:tcPr marL="9525" marR="9525" marT="9525" marB="0" anchor="ctr"/>
                </a:tc>
                <a:tc>
                  <a:txBody>
                    <a:bodyPr/>
                    <a:lstStyle/>
                    <a:p>
                      <a:pPr algn="r" fontAlgn="ctr"/>
                      <a:r>
                        <a:rPr lang="en-US" sz="2800" u="none" strike="noStrike">
                          <a:effectLst/>
                        </a:rPr>
                        <a:t>81</a:t>
                      </a:r>
                      <a:endParaRPr lang="en-US" sz="2800" b="0" i="0" u="none" strike="noStrike">
                        <a:solidFill>
                          <a:srgbClr val="000000"/>
                        </a:solidFill>
                        <a:effectLst/>
                        <a:latin typeface="Calibri"/>
                      </a:endParaRPr>
                    </a:p>
                  </a:txBody>
                  <a:tcPr marL="9525" marR="9525" marT="9525" marB="0" anchor="ctr"/>
                </a:tc>
                <a:tc>
                  <a:txBody>
                    <a:bodyPr/>
                    <a:lstStyle/>
                    <a:p>
                      <a:pPr algn="r" fontAlgn="ctr"/>
                      <a:r>
                        <a:rPr lang="en-US" sz="2800" u="none" strike="noStrike">
                          <a:effectLst/>
                        </a:rPr>
                        <a:t>$13,423.00 </a:t>
                      </a:r>
                      <a:endParaRPr lang="en-US" sz="2800" b="0" i="0" u="none" strike="noStrike">
                        <a:solidFill>
                          <a:srgbClr val="000000"/>
                        </a:solidFill>
                        <a:effectLst/>
                        <a:latin typeface="Arial"/>
                      </a:endParaRPr>
                    </a:p>
                  </a:txBody>
                  <a:tcPr marL="9525" marR="9525" marT="9525" marB="0" anchor="ctr"/>
                </a:tc>
              </a:tr>
              <a:tr h="541867">
                <a:tc>
                  <a:txBody>
                    <a:bodyPr/>
                    <a:lstStyle/>
                    <a:p>
                      <a:pPr algn="r" fontAlgn="ctr"/>
                      <a:r>
                        <a:rPr lang="en-US" sz="2800" u="none" strike="noStrike">
                          <a:effectLst/>
                        </a:rPr>
                        <a:t>Student SoCG only</a:t>
                      </a:r>
                      <a:endParaRPr lang="en-US" sz="2800" b="0" i="0" u="none" strike="noStrike">
                        <a:solidFill>
                          <a:srgbClr val="000000"/>
                        </a:solidFill>
                        <a:effectLst/>
                        <a:latin typeface="Arial"/>
                      </a:endParaRPr>
                    </a:p>
                  </a:txBody>
                  <a:tcPr marL="9525" marR="9525" marT="9525" marB="0" anchor="ctr"/>
                </a:tc>
                <a:tc>
                  <a:txBody>
                    <a:bodyPr/>
                    <a:lstStyle/>
                    <a:p>
                      <a:pPr algn="r" fontAlgn="ctr"/>
                      <a:r>
                        <a:rPr lang="en-US" sz="2800" u="none" strike="noStrike">
                          <a:effectLst/>
                        </a:rPr>
                        <a:t>1</a:t>
                      </a:r>
                      <a:endParaRPr lang="en-US" sz="2800" b="0" i="0" u="none" strike="noStrike">
                        <a:solidFill>
                          <a:srgbClr val="000000"/>
                        </a:solidFill>
                        <a:effectLst/>
                        <a:latin typeface="Calibri"/>
                      </a:endParaRPr>
                    </a:p>
                  </a:txBody>
                  <a:tcPr marL="9525" marR="9525" marT="9525" marB="0" anchor="ctr"/>
                </a:tc>
                <a:tc>
                  <a:txBody>
                    <a:bodyPr/>
                    <a:lstStyle/>
                    <a:p>
                      <a:pPr algn="r" fontAlgn="ctr"/>
                      <a:r>
                        <a:rPr lang="en-US" sz="2800" u="none" strike="noStrike">
                          <a:effectLst/>
                        </a:rPr>
                        <a:t>$262.00 </a:t>
                      </a:r>
                      <a:endParaRPr lang="en-US" sz="2800" b="0" i="0" u="none" strike="noStrike">
                        <a:solidFill>
                          <a:srgbClr val="000000"/>
                        </a:solidFill>
                        <a:effectLst/>
                        <a:latin typeface="Arial"/>
                      </a:endParaRPr>
                    </a:p>
                  </a:txBody>
                  <a:tcPr marL="9525" marR="9525" marT="9525" marB="0" anchor="ctr"/>
                </a:tc>
              </a:tr>
              <a:tr h="541867">
                <a:tc>
                  <a:txBody>
                    <a:bodyPr/>
                    <a:lstStyle/>
                    <a:p>
                      <a:pPr algn="r" fontAlgn="ctr"/>
                      <a:r>
                        <a:rPr lang="en-US" sz="2800" u="none" strike="noStrike" dirty="0">
                          <a:effectLst/>
                        </a:rPr>
                        <a:t>Student CG:APT only</a:t>
                      </a:r>
                      <a:endParaRPr lang="en-US" sz="2800" b="0" i="0" u="none" strike="noStrike" dirty="0">
                        <a:solidFill>
                          <a:srgbClr val="000000"/>
                        </a:solidFill>
                        <a:effectLst/>
                        <a:latin typeface="Arial"/>
                      </a:endParaRPr>
                    </a:p>
                  </a:txBody>
                  <a:tcPr marL="9525" marR="9525" marT="9525" marB="0" anchor="ctr"/>
                </a:tc>
                <a:tc>
                  <a:txBody>
                    <a:bodyPr/>
                    <a:lstStyle/>
                    <a:p>
                      <a:pPr algn="r" fontAlgn="ctr"/>
                      <a:r>
                        <a:rPr lang="en-US" sz="2800" u="none" strike="noStrike">
                          <a:effectLst/>
                        </a:rPr>
                        <a:t>1</a:t>
                      </a:r>
                      <a:endParaRPr lang="en-US" sz="2800" b="0" i="0" u="none" strike="noStrike">
                        <a:solidFill>
                          <a:srgbClr val="000000"/>
                        </a:solidFill>
                        <a:effectLst/>
                        <a:latin typeface="Calibri"/>
                      </a:endParaRPr>
                    </a:p>
                  </a:txBody>
                  <a:tcPr marL="9525" marR="9525" marT="9525" marB="0" anchor="ctr"/>
                </a:tc>
                <a:tc>
                  <a:txBody>
                    <a:bodyPr/>
                    <a:lstStyle/>
                    <a:p>
                      <a:pPr algn="r" fontAlgn="ctr"/>
                      <a:r>
                        <a:rPr lang="en-US" sz="2800" u="none" strike="noStrike">
                          <a:effectLst/>
                        </a:rPr>
                        <a:t>$75.00 </a:t>
                      </a:r>
                      <a:endParaRPr lang="en-US" sz="2800" b="0" i="0" u="none" strike="noStrike">
                        <a:solidFill>
                          <a:srgbClr val="000000"/>
                        </a:solidFill>
                        <a:effectLst/>
                        <a:latin typeface="Arial"/>
                      </a:endParaRPr>
                    </a:p>
                  </a:txBody>
                  <a:tcPr marL="9525" marR="9525" marT="9525" marB="0" anchor="ctr"/>
                </a:tc>
              </a:tr>
              <a:tr h="541867">
                <a:tc>
                  <a:txBody>
                    <a:bodyPr/>
                    <a:lstStyle/>
                    <a:p>
                      <a:pPr algn="r" fontAlgn="ctr"/>
                      <a:r>
                        <a:rPr lang="en-US" sz="2800" b="1" u="none" strike="noStrike" dirty="0">
                          <a:effectLst/>
                        </a:rPr>
                        <a:t>TOTAL</a:t>
                      </a:r>
                      <a:endParaRPr lang="en-US" sz="2800" b="1" i="0" u="none" strike="noStrike" dirty="0">
                        <a:solidFill>
                          <a:srgbClr val="000000"/>
                        </a:solidFill>
                        <a:effectLst/>
                        <a:latin typeface="Arial"/>
                      </a:endParaRPr>
                    </a:p>
                  </a:txBody>
                  <a:tcPr marL="9525" marR="9525" marT="9525" marB="0" anchor="ctr"/>
                </a:tc>
                <a:tc>
                  <a:txBody>
                    <a:bodyPr/>
                    <a:lstStyle/>
                    <a:p>
                      <a:pPr algn="r" fontAlgn="ctr"/>
                      <a:r>
                        <a:rPr lang="en-US" sz="2800" b="1" u="none" strike="noStrike" dirty="0">
                          <a:effectLst/>
                        </a:rPr>
                        <a:t>196</a:t>
                      </a:r>
                      <a:endParaRPr lang="en-US" sz="2800" b="1" i="0" u="none" strike="noStrike" dirty="0">
                        <a:solidFill>
                          <a:srgbClr val="000000"/>
                        </a:solidFill>
                        <a:effectLst/>
                        <a:latin typeface="Calibri"/>
                      </a:endParaRPr>
                    </a:p>
                  </a:txBody>
                  <a:tcPr marL="9525" marR="9525" marT="9525" marB="0" anchor="ctr"/>
                </a:tc>
                <a:tc>
                  <a:txBody>
                    <a:bodyPr/>
                    <a:lstStyle/>
                    <a:p>
                      <a:pPr algn="r" fontAlgn="ctr"/>
                      <a:r>
                        <a:rPr lang="en-US" sz="2800" b="1" u="none" strike="noStrike" dirty="0">
                          <a:effectLst/>
                        </a:rPr>
                        <a:t>$45,891.50 </a:t>
                      </a:r>
                      <a:endParaRPr lang="en-US" sz="2800" b="1" i="0" u="none" strike="noStrike" dirty="0">
                        <a:solidFill>
                          <a:srgbClr val="000000"/>
                        </a:solidFill>
                        <a:effectLst/>
                        <a:latin typeface="Arial"/>
                      </a:endParaRPr>
                    </a:p>
                  </a:txBody>
                  <a:tcPr marL="9525" marR="9525" marT="9525" marB="0" anchor="ctr"/>
                </a:tc>
              </a:tr>
            </a:tbl>
          </a:graphicData>
        </a:graphic>
      </p:graphicFrame>
    </p:spTree>
    <p:extLst>
      <p:ext uri="{BB962C8B-B14F-4D97-AF65-F5344CB8AC3E}">
        <p14:creationId xmlns:p14="http://schemas.microsoft.com/office/powerpoint/2010/main" val="3426462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budget items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5111636"/>
              </p:ext>
            </p:extLst>
          </p:nvPr>
        </p:nvGraphicFramePr>
        <p:xfrm>
          <a:off x="5029200" y="1219200"/>
          <a:ext cx="3429000" cy="5182541"/>
        </p:xfrm>
        <a:graphic>
          <a:graphicData uri="http://schemas.openxmlformats.org/drawingml/2006/table">
            <a:tbl>
              <a:tblPr>
                <a:tableStyleId>{5C22544A-7EE6-4342-B048-85BDC9FD1C3A}</a:tableStyleId>
              </a:tblPr>
              <a:tblGrid>
                <a:gridCol w="2590800"/>
                <a:gridCol w="838200"/>
              </a:tblGrid>
              <a:tr h="398657">
                <a:tc>
                  <a:txBody>
                    <a:bodyPr/>
                    <a:lstStyle/>
                    <a:p>
                      <a:pPr algn="ctr" fontAlgn="b"/>
                      <a:r>
                        <a:rPr lang="en-US" sz="2400" i="1" u="none" strike="noStrike" dirty="0">
                          <a:effectLst/>
                        </a:rPr>
                        <a:t>categories</a:t>
                      </a:r>
                      <a:endParaRPr lang="en-US" sz="2400" b="0" i="1" u="none" strike="noStrike" dirty="0">
                        <a:solidFill>
                          <a:srgbClr val="000000"/>
                        </a:solidFill>
                        <a:effectLst/>
                        <a:latin typeface="Calibri"/>
                      </a:endParaRPr>
                    </a:p>
                  </a:txBody>
                  <a:tcPr marL="9525" marR="9525" marT="9525" marB="0" anchor="b"/>
                </a:tc>
                <a:tc>
                  <a:txBody>
                    <a:bodyPr/>
                    <a:lstStyle/>
                    <a:p>
                      <a:pPr algn="ctr" fontAlgn="b"/>
                      <a:r>
                        <a:rPr lang="en-US" sz="2400" i="1" u="none" strike="noStrike" dirty="0">
                          <a:effectLst/>
                        </a:rPr>
                        <a:t>K$</a:t>
                      </a:r>
                      <a:endParaRPr lang="en-US" sz="2400" b="0" i="1" u="none" strike="noStrike" dirty="0">
                        <a:solidFill>
                          <a:srgbClr val="000000"/>
                        </a:solidFill>
                        <a:effectLst/>
                        <a:latin typeface="Calibri"/>
                      </a:endParaRPr>
                    </a:p>
                  </a:txBody>
                  <a:tcPr marL="9525" marR="9525" marT="9525" marB="0" anchor="b"/>
                </a:tc>
              </a:tr>
              <a:tr h="398657">
                <a:tc>
                  <a:txBody>
                    <a:bodyPr/>
                    <a:lstStyle/>
                    <a:p>
                      <a:pPr algn="l" fontAlgn="b"/>
                      <a:r>
                        <a:rPr lang="en-US" sz="2400" u="none" strike="noStrike">
                          <a:effectLst/>
                        </a:rPr>
                        <a:t>ACM food</a:t>
                      </a:r>
                      <a:endParaRPr lang="en-US" sz="2400" b="0" i="0" u="none" strike="noStrike">
                        <a:solidFill>
                          <a:srgbClr val="000000"/>
                        </a:solidFill>
                        <a:effectLst/>
                        <a:latin typeface="Calibri"/>
                      </a:endParaRPr>
                    </a:p>
                  </a:txBody>
                  <a:tcPr marL="9525" marR="9525" marT="9525" marB="0" anchor="b"/>
                </a:tc>
                <a:tc>
                  <a:txBody>
                    <a:bodyPr/>
                    <a:lstStyle/>
                    <a:p>
                      <a:pPr algn="r" fontAlgn="b"/>
                      <a:r>
                        <a:rPr lang="en-US" sz="2400" u="none" strike="noStrike" dirty="0" smtClean="0">
                          <a:effectLst/>
                        </a:rPr>
                        <a:t>10.0</a:t>
                      </a:r>
                      <a:endParaRPr lang="en-US" sz="2400" b="0" i="0" u="none" strike="noStrike" dirty="0">
                        <a:solidFill>
                          <a:srgbClr val="000000"/>
                        </a:solidFill>
                        <a:effectLst/>
                        <a:latin typeface="Calibri"/>
                      </a:endParaRPr>
                    </a:p>
                  </a:txBody>
                  <a:tcPr marL="9525" marR="9525" marT="9525" marB="0" anchor="b"/>
                </a:tc>
              </a:tr>
              <a:tr h="398657">
                <a:tc>
                  <a:txBody>
                    <a:bodyPr/>
                    <a:lstStyle/>
                    <a:p>
                      <a:pPr algn="l" fontAlgn="b"/>
                      <a:r>
                        <a:rPr lang="en-US" sz="2400" u="none" strike="noStrike">
                          <a:effectLst/>
                        </a:rPr>
                        <a:t>CG:APT food</a:t>
                      </a:r>
                      <a:endParaRPr lang="en-US" sz="2400" b="0" i="0" u="none" strike="noStrike">
                        <a:solidFill>
                          <a:srgbClr val="000000"/>
                        </a:solidFill>
                        <a:effectLst/>
                        <a:latin typeface="Calibri"/>
                      </a:endParaRPr>
                    </a:p>
                  </a:txBody>
                  <a:tcPr marL="9525" marR="9525" marT="9525" marB="0" anchor="b"/>
                </a:tc>
                <a:tc>
                  <a:txBody>
                    <a:bodyPr/>
                    <a:lstStyle/>
                    <a:p>
                      <a:pPr algn="r" fontAlgn="b"/>
                      <a:r>
                        <a:rPr lang="en-US" sz="2400" u="none" strike="noStrike" dirty="0">
                          <a:effectLst/>
                        </a:rPr>
                        <a:t>9.8</a:t>
                      </a:r>
                      <a:endParaRPr lang="en-US" sz="2400" b="0" i="0" u="none" strike="noStrike" dirty="0">
                        <a:solidFill>
                          <a:srgbClr val="000000"/>
                        </a:solidFill>
                        <a:effectLst/>
                        <a:latin typeface="Calibri"/>
                      </a:endParaRPr>
                    </a:p>
                  </a:txBody>
                  <a:tcPr marL="9525" marR="9525" marT="9525" marB="0" anchor="b"/>
                </a:tc>
              </a:tr>
              <a:tr h="398657">
                <a:tc>
                  <a:txBody>
                    <a:bodyPr/>
                    <a:lstStyle/>
                    <a:p>
                      <a:pPr algn="l" fontAlgn="b"/>
                      <a:r>
                        <a:rPr lang="en-US" sz="2400" u="none" strike="noStrike" dirty="0" smtClean="0">
                          <a:effectLst/>
                        </a:rPr>
                        <a:t>Banquet </a:t>
                      </a:r>
                      <a:endParaRPr lang="en-US" sz="2400" b="0" i="0" u="none" strike="noStrike" dirty="0">
                        <a:solidFill>
                          <a:srgbClr val="000000"/>
                        </a:solidFill>
                        <a:effectLst/>
                        <a:latin typeface="Calibri"/>
                      </a:endParaRPr>
                    </a:p>
                  </a:txBody>
                  <a:tcPr marL="9525" marR="9525" marT="9525" marB="0" anchor="b"/>
                </a:tc>
                <a:tc>
                  <a:txBody>
                    <a:bodyPr/>
                    <a:lstStyle/>
                    <a:p>
                      <a:pPr algn="r" fontAlgn="b"/>
                      <a:r>
                        <a:rPr lang="en-US" sz="2400" u="none" strike="noStrike" dirty="0">
                          <a:effectLst/>
                        </a:rPr>
                        <a:t>9.2</a:t>
                      </a:r>
                      <a:endParaRPr lang="en-US" sz="2400" b="0" i="0" u="none" strike="noStrike" dirty="0">
                        <a:solidFill>
                          <a:srgbClr val="000000"/>
                        </a:solidFill>
                        <a:effectLst/>
                        <a:latin typeface="Calibri"/>
                      </a:endParaRPr>
                    </a:p>
                  </a:txBody>
                  <a:tcPr marL="9525" marR="9525" marT="9525" marB="0" anchor="b"/>
                </a:tc>
              </a:tr>
              <a:tr h="398657">
                <a:tc>
                  <a:txBody>
                    <a:bodyPr/>
                    <a:lstStyle/>
                    <a:p>
                      <a:pPr algn="l" fontAlgn="b"/>
                      <a:r>
                        <a:rPr lang="en-US" sz="2400" u="none" strike="noStrike" dirty="0" smtClean="0">
                          <a:effectLst/>
                        </a:rPr>
                        <a:t>Dorm</a:t>
                      </a:r>
                      <a:r>
                        <a:rPr lang="en-US" sz="2400" u="none" strike="noStrike" baseline="0" dirty="0" smtClean="0">
                          <a:effectLst/>
                        </a:rPr>
                        <a:t> </a:t>
                      </a:r>
                      <a:r>
                        <a:rPr lang="en-US" sz="2400" u="none" strike="noStrike" baseline="0" dirty="0" err="1" smtClean="0">
                          <a:effectLst/>
                        </a:rPr>
                        <a:t>accomm</a:t>
                      </a:r>
                      <a:endParaRPr lang="en-US" sz="2400" b="0" i="0" u="none" strike="noStrike" dirty="0">
                        <a:solidFill>
                          <a:srgbClr val="000000"/>
                        </a:solidFill>
                        <a:effectLst/>
                        <a:latin typeface="Calibri"/>
                      </a:endParaRPr>
                    </a:p>
                  </a:txBody>
                  <a:tcPr marL="9525" marR="9525" marT="9525" marB="0" anchor="b"/>
                </a:tc>
                <a:tc>
                  <a:txBody>
                    <a:bodyPr/>
                    <a:lstStyle/>
                    <a:p>
                      <a:pPr algn="r" fontAlgn="b"/>
                      <a:r>
                        <a:rPr lang="en-US" sz="2400" u="none" strike="noStrike" dirty="0">
                          <a:effectLst/>
                        </a:rPr>
                        <a:t>8.6</a:t>
                      </a:r>
                      <a:endParaRPr lang="en-US" sz="2400" b="0" i="0" u="none" strike="noStrike" dirty="0">
                        <a:solidFill>
                          <a:srgbClr val="000000"/>
                        </a:solidFill>
                        <a:effectLst/>
                        <a:latin typeface="Calibri"/>
                      </a:endParaRPr>
                    </a:p>
                  </a:txBody>
                  <a:tcPr marL="9525" marR="9525" marT="9525" marB="0" anchor="b"/>
                </a:tc>
              </a:tr>
              <a:tr h="398657">
                <a:tc>
                  <a:txBody>
                    <a:bodyPr/>
                    <a:lstStyle/>
                    <a:p>
                      <a:pPr algn="l" fontAlgn="b"/>
                      <a:r>
                        <a:rPr lang="en-US" sz="2400" u="none" strike="noStrike" dirty="0" smtClean="0">
                          <a:effectLst/>
                        </a:rPr>
                        <a:t>Invited speakers</a:t>
                      </a:r>
                      <a:endParaRPr lang="en-US" sz="2400" b="0" i="0" u="none" strike="noStrike" dirty="0">
                        <a:solidFill>
                          <a:srgbClr val="000000"/>
                        </a:solidFill>
                        <a:effectLst/>
                        <a:latin typeface="Calibri"/>
                      </a:endParaRPr>
                    </a:p>
                  </a:txBody>
                  <a:tcPr marL="9525" marR="9525" marT="9525" marB="0" anchor="b"/>
                </a:tc>
                <a:tc>
                  <a:txBody>
                    <a:bodyPr/>
                    <a:lstStyle/>
                    <a:p>
                      <a:pPr algn="r" fontAlgn="b"/>
                      <a:r>
                        <a:rPr lang="en-US" sz="2400" u="none" strike="noStrike" dirty="0" smtClean="0">
                          <a:effectLst/>
                        </a:rPr>
                        <a:t>5.0</a:t>
                      </a:r>
                      <a:endParaRPr lang="en-US" sz="2400" b="0" i="0" u="none" strike="noStrike" dirty="0">
                        <a:solidFill>
                          <a:srgbClr val="000000"/>
                        </a:solidFill>
                        <a:effectLst/>
                        <a:latin typeface="Calibri"/>
                      </a:endParaRPr>
                    </a:p>
                  </a:txBody>
                  <a:tcPr marL="9525" marR="9525" marT="9525" marB="0" anchor="b"/>
                </a:tc>
              </a:tr>
              <a:tr h="398657">
                <a:tc>
                  <a:txBody>
                    <a:bodyPr/>
                    <a:lstStyle/>
                    <a:p>
                      <a:pPr algn="l" fontAlgn="b"/>
                      <a:r>
                        <a:rPr lang="en-US" sz="2400" u="none" strike="noStrike" dirty="0" smtClean="0">
                          <a:effectLst/>
                        </a:rPr>
                        <a:t>ACM</a:t>
                      </a:r>
                      <a:r>
                        <a:rPr lang="en-US" sz="2400" u="none" strike="noStrike" baseline="0" dirty="0" smtClean="0">
                          <a:effectLst/>
                        </a:rPr>
                        <a:t> </a:t>
                      </a:r>
                      <a:r>
                        <a:rPr lang="en-US" sz="2400" u="none" strike="noStrike" dirty="0" smtClean="0">
                          <a:effectLst/>
                        </a:rPr>
                        <a:t>proceedings</a:t>
                      </a:r>
                      <a:endParaRPr lang="en-US" sz="2400" b="0" i="0" u="none" strike="noStrike" dirty="0">
                        <a:solidFill>
                          <a:srgbClr val="000000"/>
                        </a:solidFill>
                        <a:effectLst/>
                        <a:latin typeface="Calibri"/>
                      </a:endParaRPr>
                    </a:p>
                  </a:txBody>
                  <a:tcPr marL="9525" marR="9525" marT="9525" marB="0" anchor="b"/>
                </a:tc>
                <a:tc>
                  <a:txBody>
                    <a:bodyPr/>
                    <a:lstStyle/>
                    <a:p>
                      <a:pPr algn="r" fontAlgn="b"/>
                      <a:r>
                        <a:rPr lang="en-US" sz="2400" u="none" strike="noStrike" dirty="0">
                          <a:effectLst/>
                        </a:rPr>
                        <a:t>4.3</a:t>
                      </a:r>
                      <a:endParaRPr lang="en-US" sz="2400" b="0" i="0" u="none" strike="noStrike" dirty="0">
                        <a:solidFill>
                          <a:srgbClr val="000000"/>
                        </a:solidFill>
                        <a:effectLst/>
                        <a:latin typeface="Calibri"/>
                      </a:endParaRPr>
                    </a:p>
                  </a:txBody>
                  <a:tcPr marL="9525" marR="9525" marT="9525" marB="0" anchor="b"/>
                </a:tc>
              </a:tr>
              <a:tr h="398657">
                <a:tc>
                  <a:txBody>
                    <a:bodyPr/>
                    <a:lstStyle/>
                    <a:p>
                      <a:pPr algn="l" fontAlgn="b"/>
                      <a:r>
                        <a:rPr lang="en-US" sz="2400" u="none" strike="noStrike" dirty="0">
                          <a:effectLst/>
                        </a:rPr>
                        <a:t>ACM </a:t>
                      </a:r>
                      <a:r>
                        <a:rPr lang="en-US" sz="2400" u="none" strike="noStrike" dirty="0" smtClean="0">
                          <a:effectLst/>
                        </a:rPr>
                        <a:t>SIG</a:t>
                      </a:r>
                      <a:r>
                        <a:rPr lang="en-US" sz="2400" u="none" strike="noStrike" baseline="0" dirty="0" smtClean="0">
                          <a:effectLst/>
                        </a:rPr>
                        <a:t> </a:t>
                      </a:r>
                      <a:r>
                        <a:rPr lang="en-US" sz="2400" u="none" strike="noStrike" dirty="0" smtClean="0">
                          <a:effectLst/>
                        </a:rPr>
                        <a:t>fees</a:t>
                      </a:r>
                      <a:endParaRPr lang="en-US" sz="2400" b="0" i="0" u="none" strike="noStrike" dirty="0">
                        <a:solidFill>
                          <a:srgbClr val="000000"/>
                        </a:solidFill>
                        <a:effectLst/>
                        <a:latin typeface="Calibri"/>
                      </a:endParaRPr>
                    </a:p>
                  </a:txBody>
                  <a:tcPr marL="9525" marR="9525" marT="9525" marB="0" anchor="b"/>
                </a:tc>
                <a:tc>
                  <a:txBody>
                    <a:bodyPr/>
                    <a:lstStyle/>
                    <a:p>
                      <a:pPr algn="r" fontAlgn="b"/>
                      <a:r>
                        <a:rPr lang="en-US" sz="2400" u="none" strike="noStrike" dirty="0">
                          <a:effectLst/>
                        </a:rPr>
                        <a:t>3.2</a:t>
                      </a:r>
                      <a:endParaRPr lang="en-US" sz="2400" b="0" i="0" u="none" strike="noStrike" dirty="0">
                        <a:solidFill>
                          <a:srgbClr val="000000"/>
                        </a:solidFill>
                        <a:effectLst/>
                        <a:latin typeface="Calibri"/>
                      </a:endParaRPr>
                    </a:p>
                  </a:txBody>
                  <a:tcPr marL="9525" marR="9525" marT="9525" marB="0" anchor="b"/>
                </a:tc>
              </a:tr>
              <a:tr h="398657">
                <a:tc>
                  <a:txBody>
                    <a:bodyPr/>
                    <a:lstStyle/>
                    <a:p>
                      <a:pPr algn="l" fontAlgn="b"/>
                      <a:r>
                        <a:rPr lang="en-US" sz="2400" u="none" strike="noStrike" dirty="0" smtClean="0">
                          <a:effectLst/>
                        </a:rPr>
                        <a:t>ACM contingency</a:t>
                      </a:r>
                      <a:endParaRPr lang="en-US" sz="2400" b="0" i="0" u="none" strike="noStrike" dirty="0">
                        <a:solidFill>
                          <a:srgbClr val="000000"/>
                        </a:solidFill>
                        <a:effectLst/>
                        <a:latin typeface="Calibri"/>
                      </a:endParaRPr>
                    </a:p>
                  </a:txBody>
                  <a:tcPr marL="9525" marR="9525" marT="9525" marB="0" anchor="b"/>
                </a:tc>
                <a:tc>
                  <a:txBody>
                    <a:bodyPr/>
                    <a:lstStyle/>
                    <a:p>
                      <a:pPr algn="r" fontAlgn="b"/>
                      <a:r>
                        <a:rPr lang="en-US" sz="2400" u="none" strike="noStrike" dirty="0" smtClean="0">
                          <a:effectLst/>
                        </a:rPr>
                        <a:t>2.0</a:t>
                      </a:r>
                      <a:endParaRPr lang="en-US" sz="2400" b="0" i="0" u="none" strike="noStrike" dirty="0">
                        <a:solidFill>
                          <a:srgbClr val="000000"/>
                        </a:solidFill>
                        <a:effectLst/>
                        <a:latin typeface="Calibri"/>
                      </a:endParaRPr>
                    </a:p>
                  </a:txBody>
                  <a:tcPr marL="9525" marR="9525" marT="9525" marB="0" anchor="b"/>
                </a:tc>
              </a:tr>
              <a:tr h="398657">
                <a:tc>
                  <a:txBody>
                    <a:bodyPr/>
                    <a:lstStyle/>
                    <a:p>
                      <a:pPr algn="l" fontAlgn="b"/>
                      <a:r>
                        <a:rPr lang="en-US" sz="2400" u="none" strike="noStrike" dirty="0" smtClean="0">
                          <a:effectLst/>
                        </a:rPr>
                        <a:t>Administration </a:t>
                      </a:r>
                      <a:endParaRPr lang="en-US" sz="2400" b="0" i="0" u="none" strike="noStrike" dirty="0">
                        <a:solidFill>
                          <a:srgbClr val="000000"/>
                        </a:solidFill>
                        <a:effectLst/>
                        <a:latin typeface="Calibri"/>
                      </a:endParaRPr>
                    </a:p>
                  </a:txBody>
                  <a:tcPr marL="9525" marR="9525" marT="9525" marB="0" anchor="b"/>
                </a:tc>
                <a:tc>
                  <a:txBody>
                    <a:bodyPr/>
                    <a:lstStyle/>
                    <a:p>
                      <a:pPr algn="r" fontAlgn="b"/>
                      <a:r>
                        <a:rPr lang="en-US" sz="2400" u="none" strike="noStrike" dirty="0" smtClean="0">
                          <a:effectLst/>
                        </a:rPr>
                        <a:t>2.0</a:t>
                      </a:r>
                      <a:endParaRPr lang="en-US" sz="2400" b="0" i="0" u="none" strike="noStrike" dirty="0">
                        <a:solidFill>
                          <a:srgbClr val="000000"/>
                        </a:solidFill>
                        <a:effectLst/>
                        <a:latin typeface="Calibri"/>
                      </a:endParaRPr>
                    </a:p>
                  </a:txBody>
                  <a:tcPr marL="9525" marR="9525" marT="9525" marB="0" anchor="b"/>
                </a:tc>
              </a:tr>
              <a:tr h="398657">
                <a:tc>
                  <a:txBody>
                    <a:bodyPr/>
                    <a:lstStyle/>
                    <a:p>
                      <a:pPr algn="l" fontAlgn="b"/>
                      <a:r>
                        <a:rPr lang="en-US" sz="2400" u="none" strike="noStrike" dirty="0" err="1" smtClean="0">
                          <a:effectLst/>
                        </a:rPr>
                        <a:t>Reg</a:t>
                      </a:r>
                      <a:r>
                        <a:rPr lang="en-US" sz="2400" u="none" strike="noStrike" baseline="0" dirty="0" smtClean="0">
                          <a:effectLst/>
                        </a:rPr>
                        <a:t> </a:t>
                      </a:r>
                      <a:r>
                        <a:rPr lang="en-US" sz="2400" u="none" strike="noStrike" dirty="0" smtClean="0">
                          <a:effectLst/>
                        </a:rPr>
                        <a:t>online</a:t>
                      </a:r>
                      <a:endParaRPr lang="en-US" sz="2400" b="0" i="0" u="none" strike="noStrike" dirty="0">
                        <a:solidFill>
                          <a:srgbClr val="000000"/>
                        </a:solidFill>
                        <a:effectLst/>
                        <a:latin typeface="Calibri"/>
                      </a:endParaRPr>
                    </a:p>
                  </a:txBody>
                  <a:tcPr marL="9525" marR="9525" marT="9525" marB="0" anchor="b"/>
                </a:tc>
                <a:tc>
                  <a:txBody>
                    <a:bodyPr/>
                    <a:lstStyle/>
                    <a:p>
                      <a:pPr algn="r" fontAlgn="b"/>
                      <a:r>
                        <a:rPr lang="en-US" sz="2400" u="none" strike="noStrike" dirty="0">
                          <a:effectLst/>
                        </a:rPr>
                        <a:t>1.5</a:t>
                      </a:r>
                      <a:endParaRPr lang="en-US" sz="2400" b="0" i="0" u="none" strike="noStrike" dirty="0">
                        <a:solidFill>
                          <a:srgbClr val="000000"/>
                        </a:solidFill>
                        <a:effectLst/>
                        <a:latin typeface="Calibri"/>
                      </a:endParaRPr>
                    </a:p>
                  </a:txBody>
                  <a:tcPr marL="9525" marR="9525" marT="9525" marB="0" anchor="b"/>
                </a:tc>
              </a:tr>
              <a:tr h="398657">
                <a:tc>
                  <a:txBody>
                    <a:bodyPr/>
                    <a:lstStyle/>
                    <a:p>
                      <a:pPr algn="l" fontAlgn="b"/>
                      <a:r>
                        <a:rPr lang="en-US" sz="2400" u="none" strike="noStrike" dirty="0" smtClean="0">
                          <a:effectLst/>
                        </a:rPr>
                        <a:t>Transportation </a:t>
                      </a:r>
                      <a:endParaRPr lang="en-US" sz="2400" b="0" i="0" u="none" strike="noStrike" dirty="0">
                        <a:solidFill>
                          <a:srgbClr val="000000"/>
                        </a:solidFill>
                        <a:effectLst/>
                        <a:latin typeface="Calibri"/>
                      </a:endParaRPr>
                    </a:p>
                  </a:txBody>
                  <a:tcPr marL="9525" marR="9525" marT="9525" marB="0" anchor="b"/>
                </a:tc>
                <a:tc>
                  <a:txBody>
                    <a:bodyPr/>
                    <a:lstStyle/>
                    <a:p>
                      <a:pPr algn="r" fontAlgn="b"/>
                      <a:r>
                        <a:rPr lang="en-US" sz="2400" u="none" strike="noStrike" dirty="0" smtClean="0">
                          <a:effectLst/>
                        </a:rPr>
                        <a:t>1.0</a:t>
                      </a:r>
                      <a:endParaRPr lang="en-US" sz="2400" b="0" i="0" u="none" strike="noStrike" dirty="0">
                        <a:solidFill>
                          <a:srgbClr val="000000"/>
                        </a:solidFill>
                        <a:effectLst/>
                        <a:latin typeface="Calibri"/>
                      </a:endParaRPr>
                    </a:p>
                  </a:txBody>
                  <a:tcPr marL="9525" marR="9525" marT="9525" marB="0" anchor="b"/>
                </a:tc>
              </a:tr>
              <a:tr h="398657">
                <a:tc>
                  <a:txBody>
                    <a:bodyPr/>
                    <a:lstStyle/>
                    <a:p>
                      <a:pPr algn="l" fontAlgn="b"/>
                      <a:r>
                        <a:rPr lang="en-US" sz="2400" b="1" i="0" u="none" strike="noStrike" dirty="0" smtClean="0">
                          <a:solidFill>
                            <a:srgbClr val="000000"/>
                          </a:solidFill>
                          <a:effectLst/>
                          <a:latin typeface="Calibri"/>
                        </a:rPr>
                        <a:t>TOTAL</a:t>
                      </a:r>
                      <a:endParaRPr lang="en-US" sz="2400" b="1" i="0" u="none" strike="noStrike" dirty="0">
                        <a:solidFill>
                          <a:srgbClr val="000000"/>
                        </a:solidFill>
                        <a:effectLst/>
                        <a:latin typeface="Calibri"/>
                      </a:endParaRPr>
                    </a:p>
                  </a:txBody>
                  <a:tcPr marL="9525" marR="9525" marT="9525" marB="0" anchor="b"/>
                </a:tc>
                <a:tc>
                  <a:txBody>
                    <a:bodyPr/>
                    <a:lstStyle/>
                    <a:p>
                      <a:pPr algn="r" fontAlgn="b"/>
                      <a:r>
                        <a:rPr lang="en-US" sz="2400" b="1" u="none" strike="noStrike" dirty="0">
                          <a:effectLst/>
                        </a:rPr>
                        <a:t>56.6</a:t>
                      </a:r>
                      <a:endParaRPr lang="en-US" sz="2400" b="1" i="0" u="none" strike="noStrike" dirty="0">
                        <a:solidFill>
                          <a:srgbClr val="000000"/>
                        </a:solidFill>
                        <a:effectLst/>
                        <a:latin typeface="Calibri"/>
                      </a:endParaRPr>
                    </a:p>
                  </a:txBody>
                  <a:tcPr marL="9525" marR="9525" marT="9525" marB="0" anchor="b"/>
                </a:tc>
              </a:tr>
            </a:tbl>
          </a:graphicData>
        </a:graphic>
      </p:graphicFrame>
      <p:graphicFrame>
        <p:nvGraphicFramePr>
          <p:cNvPr id="5" name="Chart 4"/>
          <p:cNvGraphicFramePr>
            <a:graphicFrameLocks/>
          </p:cNvGraphicFramePr>
          <p:nvPr>
            <p:extLst>
              <p:ext uri="{D42A27DB-BD31-4B8C-83A1-F6EECF244321}">
                <p14:modId xmlns:p14="http://schemas.microsoft.com/office/powerpoint/2010/main" val="2317790851"/>
              </p:ext>
            </p:extLst>
          </p:nvPr>
        </p:nvGraphicFramePr>
        <p:xfrm>
          <a:off x="0" y="1066800"/>
          <a:ext cx="4800600" cy="5105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48800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sz="2400" dirty="0" smtClean="0"/>
              <a:t>Organizational </a:t>
            </a:r>
            <a:r>
              <a:rPr lang="en-US" sz="2400" dirty="0" smtClean="0"/>
              <a:t>thoughts (added)</a:t>
            </a:r>
            <a:endParaRPr lang="en-US" sz="2400" dirty="0"/>
          </a:p>
        </p:txBody>
      </p:sp>
      <p:sp>
        <p:nvSpPr>
          <p:cNvPr id="3" name="Content Placeholder 2"/>
          <p:cNvSpPr>
            <a:spLocks noGrp="1"/>
          </p:cNvSpPr>
          <p:nvPr>
            <p:ph idx="1"/>
          </p:nvPr>
        </p:nvSpPr>
        <p:spPr>
          <a:xfrm>
            <a:off x="457200" y="685800"/>
            <a:ext cx="8229600" cy="6019800"/>
          </a:xfrm>
        </p:spPr>
        <p:txBody>
          <a:bodyPr>
            <a:noAutofit/>
          </a:bodyPr>
          <a:lstStyle/>
          <a:p>
            <a:pPr marL="228600" indent="-228600"/>
            <a:r>
              <a:rPr lang="en-US" sz="1100" dirty="0"/>
              <a:t>Young Researchers’ Forum and student presentation prize dramatically increased student participation.  Definite win; thanks to </a:t>
            </a:r>
            <a:r>
              <a:rPr lang="en-US" sz="1100" dirty="0" err="1"/>
              <a:t>Sandor</a:t>
            </a:r>
            <a:r>
              <a:rPr lang="en-US" sz="1100" dirty="0"/>
              <a:t>.  I had put the YRF in a 60-seat room, which early in the week was nearly full, giving it a good feeling of energy.</a:t>
            </a:r>
          </a:p>
          <a:p>
            <a:pPr marL="228600" indent="-228600"/>
            <a:r>
              <a:rPr lang="en-US" sz="1100" dirty="0" smtClean="0"/>
              <a:t>We </a:t>
            </a:r>
            <a:r>
              <a:rPr lang="en-US" sz="1100" dirty="0"/>
              <a:t>had too many workshops, but all of high quality, and all added to the event.  If anything, I would have changed it so that the plenary speakers each tied into a workshop, as Chris Bishop did and </a:t>
            </a:r>
            <a:r>
              <a:rPr lang="en-US" sz="1100" dirty="0" err="1"/>
              <a:t>Rien</a:t>
            </a:r>
            <a:r>
              <a:rPr lang="en-US" sz="1100" dirty="0"/>
              <a:t> van de </a:t>
            </a:r>
            <a:r>
              <a:rPr lang="en-US" sz="1100" dirty="0" err="1"/>
              <a:t>Weijgaert</a:t>
            </a:r>
            <a:r>
              <a:rPr lang="en-US" sz="1100" dirty="0"/>
              <a:t> sort of did (after his workshop completed.) </a:t>
            </a:r>
            <a:r>
              <a:rPr lang="en-US" sz="1100" dirty="0" smtClean="0"/>
              <a:t>These were organized before the workshops, however.  The </a:t>
            </a:r>
            <a:r>
              <a:rPr lang="en-US" sz="1100" dirty="0"/>
              <a:t>plenary talks do give the only time at which everyone can be expected to be there, so anchor the fast forward session. </a:t>
            </a:r>
            <a:r>
              <a:rPr lang="en-US" sz="1100" dirty="0" smtClean="0"/>
              <a:t>F</a:t>
            </a:r>
            <a:r>
              <a:rPr lang="en-US" sz="1100" dirty="0" smtClean="0"/>
              <a:t>ast </a:t>
            </a:r>
            <a:r>
              <a:rPr lang="en-US" sz="1100" dirty="0"/>
              <a:t>forward was almost required to give attendees an overview of what was on offer for the afternoon parallel sessions.  Letting all YRF speakers introduce their talks gave them exposure. </a:t>
            </a:r>
            <a:endParaRPr lang="en-US" sz="1100" dirty="0" smtClean="0"/>
          </a:p>
          <a:p>
            <a:pPr marL="228600" indent="-228600"/>
            <a:r>
              <a:rPr lang="en-US" sz="1100" dirty="0" smtClean="0"/>
              <a:t>Workshops </a:t>
            </a:r>
            <a:r>
              <a:rPr lang="en-US" sz="1100" dirty="0" smtClean="0"/>
              <a:t>were not forced to a fixed schedule, just shifted slightly to overlap breaks. </a:t>
            </a:r>
            <a:r>
              <a:rPr lang="en-US" sz="1100" dirty="0"/>
              <a:t>I had feared that too many had long </a:t>
            </a:r>
            <a:r>
              <a:rPr lang="en-US" sz="1100" dirty="0" smtClean="0"/>
              <a:t>talks, and some people have suggested that we would need more synchronizing, but it seemed to work to let people vote with their feet.  </a:t>
            </a:r>
          </a:p>
          <a:p>
            <a:pPr marL="228600" indent="-228600"/>
            <a:r>
              <a:rPr lang="en-US" sz="1100" dirty="0" smtClean="0"/>
              <a:t>Some sponsors jumped at the chance of supporting students or prizes.  I aimed for a number of smaller donations (1–4K$) by contacting people with a shopping list: </a:t>
            </a:r>
            <a:r>
              <a:rPr lang="en-US" sz="1100" dirty="0"/>
              <a:t>$w for prizes, </a:t>
            </a:r>
            <a:r>
              <a:rPr lang="en-US" sz="1100" dirty="0" smtClean="0"/>
              <a:t>$x for student registration discounts or banquet tickets, $y for an invited speaker sponsorship or $z for speaker registration discounts for workshops. </a:t>
            </a:r>
            <a:r>
              <a:rPr lang="en-US" sz="1100" dirty="0"/>
              <a:t>Workshop abstracts were helpful in soliciting donations from sponsors; those who sent abstracts at the last minute wound up not getting as much sponsored benefits. </a:t>
            </a:r>
            <a:endParaRPr lang="en-US" sz="1100" dirty="0" smtClean="0"/>
          </a:p>
          <a:p>
            <a:pPr marL="228600" indent="-228600"/>
            <a:r>
              <a:rPr lang="en-US" sz="1100" dirty="0" smtClean="0"/>
              <a:t>UNC </a:t>
            </a:r>
            <a:r>
              <a:rPr lang="en-US" sz="1100" dirty="0"/>
              <a:t>and UNC CS provided all space  and AV equipment rent-free, a significant savings over last year.  Dorm accommodation is still appealing: the 58 in dorms were 15 non-students, 43 students</a:t>
            </a:r>
            <a:r>
              <a:rPr lang="en-US" sz="1100" dirty="0" smtClean="0"/>
              <a:t>. </a:t>
            </a:r>
            <a:r>
              <a:rPr lang="en-US" sz="1100" dirty="0"/>
              <a:t>I had not considered the benefits of our lobby space until I saw how effectively it was used each afternoon. Plan space for informal discussions (&amp; food) even during workshop sessions. </a:t>
            </a:r>
          </a:p>
          <a:p>
            <a:pPr marL="228600" indent="-228600"/>
            <a:r>
              <a:rPr lang="en-US" sz="1100" dirty="0" smtClean="0"/>
              <a:t>The UNC staff took care of many, many details that made things go smoothly or saved money: signs outside each session with daily schedules, signs to rooms, printing names on both sides of the badges,  multiple food stations (including letting catering know that they should mix bagels on the trays), food preparation (making our own fruit parfait or salads instead of catering),  tech staff in each session …  Their work was a valuable contribution. </a:t>
            </a:r>
          </a:p>
          <a:p>
            <a:pPr marL="228600" indent="-228600"/>
            <a:r>
              <a:rPr lang="en-US" sz="1100" dirty="0" smtClean="0"/>
              <a:t>The arrangement of taxis to the airport was begun informally at the last minute by one of the staff and quickly beca</a:t>
            </a:r>
            <a:r>
              <a:rPr lang="en-US" sz="1100" dirty="0"/>
              <a:t>me a more formal thing.  We could have done better by planning for that earlier</a:t>
            </a:r>
            <a:r>
              <a:rPr lang="en-US" sz="1100" dirty="0" smtClean="0"/>
              <a:t>.</a:t>
            </a:r>
          </a:p>
          <a:p>
            <a:pPr marL="228600" indent="-228600"/>
            <a:r>
              <a:rPr lang="en-US" sz="1100" dirty="0"/>
              <a:t>Print proceedings </a:t>
            </a:r>
            <a:r>
              <a:rPr lang="en-US" sz="1100" dirty="0" smtClean="0"/>
              <a:t>demand was low </a:t>
            </a:r>
            <a:r>
              <a:rPr lang="en-US" sz="1100" dirty="0"/>
              <a:t>(we sold </a:t>
            </a:r>
            <a:r>
              <a:rPr lang="en-US" sz="1100" dirty="0" smtClean="0"/>
              <a:t>25 </a:t>
            </a:r>
            <a:r>
              <a:rPr lang="en-US" sz="1100" dirty="0"/>
              <a:t>of 100) since we had USBs.  ACM proceedings prices have gone up – it would have been $6.7K for 200, so we ordered 100 at $4.2K, which </a:t>
            </a:r>
            <a:r>
              <a:rPr lang="en-US" sz="1100" dirty="0" smtClean="0"/>
              <a:t>was </a:t>
            </a:r>
            <a:r>
              <a:rPr lang="en-US" sz="1100" dirty="0"/>
              <a:t>the </a:t>
            </a:r>
            <a:r>
              <a:rPr lang="en-US" sz="1100" dirty="0" smtClean="0"/>
              <a:t>price </a:t>
            </a:r>
            <a:r>
              <a:rPr lang="en-US" sz="1100" dirty="0"/>
              <a:t>to have ACM make 200 USB sticks.  Donated USBs let us offer both.</a:t>
            </a:r>
          </a:p>
          <a:p>
            <a:pPr marL="228600" indent="-228600"/>
            <a:r>
              <a:rPr lang="en-US" sz="1100" dirty="0" smtClean="0"/>
              <a:t>We had to process </a:t>
            </a:r>
            <a:r>
              <a:rPr lang="en-US" sz="1100" dirty="0" smtClean="0"/>
              <a:t>dorm </a:t>
            </a:r>
            <a:r>
              <a:rPr lang="en-US" sz="1100" dirty="0" smtClean="0"/>
              <a:t>registrations, so we used a university account and not an ACM account to avoid assessing SIG fees. </a:t>
            </a:r>
            <a:r>
              <a:rPr lang="en-US" sz="1100" dirty="0"/>
              <a:t>This did </a:t>
            </a:r>
            <a:r>
              <a:rPr lang="en-US" sz="1100" dirty="0" smtClean="0"/>
              <a:t>somewhat increase </a:t>
            </a:r>
            <a:r>
              <a:rPr lang="en-US" sz="1100" dirty="0"/>
              <a:t>costs </a:t>
            </a:r>
            <a:r>
              <a:rPr lang="en-US" sz="1100" dirty="0" smtClean="0"/>
              <a:t>by ~700 for </a:t>
            </a:r>
            <a:r>
              <a:rPr lang="en-US" sz="1100" dirty="0"/>
              <a:t>banking and  for on-line registration, since ACM has negotiated reduced fees with </a:t>
            </a:r>
            <a:r>
              <a:rPr lang="en-US" sz="1100" dirty="0" smtClean="0"/>
              <a:t>regonline.com.  </a:t>
            </a:r>
            <a:r>
              <a:rPr lang="en-US" sz="1100" dirty="0" smtClean="0"/>
              <a:t>But since, </a:t>
            </a:r>
            <a:r>
              <a:rPr lang="en-US" sz="1100" dirty="0" smtClean="0"/>
              <a:t>all donation </a:t>
            </a:r>
            <a:r>
              <a:rPr lang="en-US" sz="1100" dirty="0"/>
              <a:t>income and all expenses for </a:t>
            </a:r>
            <a:r>
              <a:rPr lang="en-US" sz="1100" dirty="0" smtClean="0"/>
              <a:t>the CG:APT </a:t>
            </a:r>
            <a:r>
              <a:rPr lang="en-US" sz="1100" dirty="0"/>
              <a:t>workshops, lunches, banquet, and invited speakers </a:t>
            </a:r>
            <a:r>
              <a:rPr lang="en-US" sz="1100" dirty="0" smtClean="0"/>
              <a:t>were under a second</a:t>
            </a:r>
            <a:r>
              <a:rPr lang="en-US" sz="1100" dirty="0"/>
              <a:t>, non-sponsored, non-guaranteed </a:t>
            </a:r>
            <a:r>
              <a:rPr lang="en-US" sz="1100" dirty="0" smtClean="0"/>
              <a:t>budget</a:t>
            </a:r>
            <a:r>
              <a:rPr lang="en-US" sz="1100" dirty="0" smtClean="0"/>
              <a:t>, we saved $4-5K in SIG fees. </a:t>
            </a:r>
            <a:endParaRPr lang="en-US" sz="1100" dirty="0" smtClean="0"/>
          </a:p>
          <a:p>
            <a:pPr marL="228600" indent="-228600"/>
            <a:r>
              <a:rPr lang="en-US" sz="1100" dirty="0" smtClean="0"/>
              <a:t>Advice for </a:t>
            </a:r>
            <a:r>
              <a:rPr lang="en-US" sz="1100" dirty="0" smtClean="0"/>
              <a:t>budgeting </a:t>
            </a:r>
            <a:r>
              <a:rPr lang="en-US" sz="1100" dirty="0" smtClean="0"/>
              <a:t>with </a:t>
            </a:r>
            <a:r>
              <a:rPr lang="en-US" sz="1100" dirty="0" smtClean="0"/>
              <a:t>ACM:  don’t </a:t>
            </a:r>
            <a:r>
              <a:rPr lang="en-US" sz="1100" dirty="0" smtClean="0"/>
              <a:t>be </a:t>
            </a:r>
            <a:r>
              <a:rPr lang="en-US" sz="1100" smtClean="0"/>
              <a:t>overly conservative or </a:t>
            </a:r>
            <a:r>
              <a:rPr lang="en-US" sz="1100" dirty="0" smtClean="0"/>
              <a:t>you’ll have to return a surplus.  </a:t>
            </a:r>
            <a:r>
              <a:rPr lang="en-US" sz="1100" dirty="0"/>
              <a:t>A</a:t>
            </a:r>
            <a:r>
              <a:rPr lang="en-US" sz="1100" dirty="0" smtClean="0"/>
              <a:t>rgue income up: 1. attendance will be high </a:t>
            </a:r>
            <a:r>
              <a:rPr lang="en-US" sz="1100" dirty="0"/>
              <a:t>because of special events</a:t>
            </a:r>
            <a:r>
              <a:rPr lang="en-US" sz="1100" dirty="0" smtClean="0"/>
              <a:t>, 2. people will register late, and 3. there will not be so many students.  Argue per-person costs down.  Advice from a prominent previous chair:  Turn in your </a:t>
            </a:r>
            <a:r>
              <a:rPr lang="en-US" sz="1100" dirty="0" smtClean="0"/>
              <a:t>technical meeting request form (TMRF) </a:t>
            </a:r>
            <a:r>
              <a:rPr lang="en-US" sz="1100" dirty="0" smtClean="0"/>
              <a:t>late (8 months instead of 18) so that they will just be glad to get it. To which I add, even if you </a:t>
            </a:r>
            <a:r>
              <a:rPr lang="en-US" sz="1100" dirty="0" smtClean="0"/>
              <a:t>receive an </a:t>
            </a:r>
            <a:r>
              <a:rPr lang="en-US" sz="1100" dirty="0" smtClean="0"/>
              <a:t>automatic </a:t>
            </a:r>
            <a:r>
              <a:rPr lang="en-US" sz="1100" dirty="0" smtClean="0"/>
              <a:t>confirmation email, </a:t>
            </a:r>
            <a:r>
              <a:rPr lang="en-US" sz="1100" dirty="0" smtClean="0"/>
              <a:t>they may still lose </a:t>
            </a:r>
            <a:r>
              <a:rPr lang="en-US" sz="1100" dirty="0" smtClean="0"/>
              <a:t>you TMRF for </a:t>
            </a:r>
            <a:r>
              <a:rPr lang="en-US" sz="1100" dirty="0" smtClean="0"/>
              <a:t>3 weeks.</a:t>
            </a:r>
            <a:endParaRPr lang="en-US" sz="1100" dirty="0"/>
          </a:p>
        </p:txBody>
      </p:sp>
    </p:spTree>
    <p:extLst>
      <p:ext uri="{BB962C8B-B14F-4D97-AF65-F5344CB8AC3E}">
        <p14:creationId xmlns:p14="http://schemas.microsoft.com/office/powerpoint/2010/main" val="6962042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4245</TotalTime>
  <Words>823</Words>
  <Application>Microsoft Office PowerPoint</Application>
  <PresentationFormat>On-screen Show (4:3)</PresentationFormat>
  <Paragraphs>126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Report on SoCG 2012 / CG:APT</vt:lpstr>
      <vt:lpstr>Special thanks to</vt:lpstr>
      <vt:lpstr>Special thanks to</vt:lpstr>
      <vt:lpstr>Registration by country</vt:lpstr>
      <vt:lpstr>Registration types &amp; income</vt:lpstr>
      <vt:lpstr>Main budget items</vt:lpstr>
      <vt:lpstr>Organizational thoughts (added)</vt:lpstr>
    </vt:vector>
  </TitlesOfParts>
  <Company>The University of North Carolina at Chapel Hill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on SoCG 2012 / CG:APT</dc:title>
  <dc:creator>Jack Snoeyink</dc:creator>
  <cp:lastModifiedBy>Jack Snoeyink</cp:lastModifiedBy>
  <cp:revision>27</cp:revision>
  <dcterms:created xsi:type="dcterms:W3CDTF">2012-06-18T18:52:19Z</dcterms:created>
  <dcterms:modified xsi:type="dcterms:W3CDTF">2012-06-29T16:16:29Z</dcterms:modified>
</cp:coreProperties>
</file>